
<file path=[Content_Types].xml><?xml version="1.0" encoding="utf-8"?>
<Types xmlns="http://schemas.openxmlformats.org/package/2006/content-types">
  <Default Extension="png" ContentType="image/png"/>
  <Default Extension="bmp" ContentType="image/bmp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1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90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F133C2-AF89-4A6A-9DEE-105F2665B9B7}" type="datetimeFigureOut">
              <a:rPr lang="en-ZA" smtClean="0"/>
              <a:t>2012/05/23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66AC2-6F27-44F8-BB7F-352B233E8D7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61515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66AC2-6F27-44F8-BB7F-352B233E8D76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89276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r>
              <a:rPr lang="en-ZA" smtClean="0"/>
              <a:t>2012/05/23</a:t>
            </a: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r>
              <a:rPr lang="en-ZA" smtClean="0"/>
              <a:t>University of Pretoria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2A5FD451-F6CC-4588-979D-F1D36F67C237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ZA" smtClean="0"/>
              <a:t>2012/05/23</a:t>
            </a: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University of Pretoria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FD451-F6CC-4588-979D-F1D36F67C237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ZA" smtClean="0"/>
              <a:t>2012/05/23</a:t>
            </a: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University of Pretoria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FD451-F6CC-4588-979D-F1D36F67C237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ZA" smtClean="0"/>
              <a:t>2012/05/23</a:t>
            </a: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University of Pretoria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FD451-F6CC-4588-979D-F1D36F67C237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ZA" smtClean="0"/>
              <a:t>2012/05/23</a:t>
            </a: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University of Pretoria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FD451-F6CC-4588-979D-F1D36F67C237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ZA" smtClean="0"/>
              <a:t>2012/05/23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University of Pretoria</a:t>
            </a: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FD451-F6CC-4588-979D-F1D36F67C237}" type="slidenum">
              <a:rPr lang="en-ZA" smtClean="0"/>
              <a:t>‹#›</a:t>
            </a:fld>
            <a:endParaRPr lang="en-Z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ZA" smtClean="0"/>
              <a:t>2012/05/23</a:t>
            </a:r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University of Pretoria</a:t>
            </a:r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FD451-F6CC-4588-979D-F1D36F67C237}" type="slidenum">
              <a:rPr lang="en-ZA" smtClean="0"/>
              <a:t>‹#›</a:t>
            </a:fld>
            <a:endParaRPr lang="en-Z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ZA" smtClean="0"/>
              <a:t>2012/05/23</a:t>
            </a:r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University of Pretoria</a:t>
            </a: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FD451-F6CC-4588-979D-F1D36F67C237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ZA" smtClean="0"/>
              <a:t>2012/05/23</a:t>
            </a:r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University of Pretoria</a:t>
            </a:r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FD451-F6CC-4588-979D-F1D36F67C237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r>
              <a:rPr lang="en-ZA" smtClean="0"/>
              <a:t>2012/05/23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r>
              <a:rPr lang="en-ZA" smtClean="0"/>
              <a:t>University of Pretoria</a:t>
            </a: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2A5FD451-F6CC-4588-979D-F1D36F67C237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r>
              <a:rPr lang="en-ZA" smtClean="0"/>
              <a:t>2012/05/23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r>
              <a:rPr lang="en-ZA" smtClean="0"/>
              <a:t>University of Pretoria</a:t>
            </a: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2A5FD451-F6CC-4588-979D-F1D36F67C237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r>
              <a:rPr lang="en-ZA" smtClean="0"/>
              <a:t>2012/05/23</a:t>
            </a: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r>
              <a:rPr lang="en-ZA" smtClean="0"/>
              <a:t>University of Pretoria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A5FD451-F6CC-4588-979D-F1D36F67C237}" type="slidenum">
              <a:rPr lang="en-ZA" smtClean="0"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bmp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bmp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za/search?tbo=p&amp;tbm=bks&amp;q=inauthor:%22Hem+Shanker+Ray%22" TargetMode="External"/><Relationship Id="rId2" Type="http://schemas.openxmlformats.org/officeDocument/2006/relationships/hyperlink" Target="http://www.google.co.za/search?tbo=p&amp;tbm=bks&amp;q=inauthor:%22Ahindra+Ghosh%22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bmp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91680" y="1484784"/>
            <a:ext cx="5723468" cy="2570289"/>
          </a:xfrm>
        </p:spPr>
        <p:txBody>
          <a:bodyPr>
            <a:normAutofit fontScale="90000"/>
          </a:bodyPr>
          <a:lstStyle/>
          <a:p>
            <a:r>
              <a:rPr lang="en-ZA" b="1" dirty="0" smtClean="0">
                <a:ln>
                  <a:solidFill>
                    <a:srgbClr val="0070C0"/>
                  </a:solidFill>
                </a:ln>
                <a:effectLst>
                  <a:reflection blurRad="6350" stA="55000" endA="300" endPos="45500" dir="5400000" sy="-100000" algn="bl" rotWithShape="0"/>
                </a:effectLst>
              </a:rPr>
              <a:t>The use of Eh-pH diagrams in groundwater geochemistry</a:t>
            </a:r>
            <a:endParaRPr lang="en-ZA" b="1" dirty="0">
              <a:ln>
                <a:solidFill>
                  <a:srgbClr val="0070C0"/>
                </a:solidFill>
              </a:ln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en-ZA" dirty="0" smtClean="0">
              <a:latin typeface="+mj-lt"/>
            </a:endParaRPr>
          </a:p>
          <a:p>
            <a:endParaRPr lang="en-ZA" dirty="0">
              <a:latin typeface="+mj-lt"/>
            </a:endParaRPr>
          </a:p>
          <a:p>
            <a:endParaRPr lang="en-ZA" dirty="0" smtClean="0">
              <a:latin typeface="+mj-lt"/>
            </a:endParaRPr>
          </a:p>
          <a:p>
            <a:r>
              <a:rPr lang="en-ZA" dirty="0" smtClean="0">
                <a:latin typeface="+mj-lt"/>
              </a:rPr>
              <a:t>Contaminant Transport (GTX 719)</a:t>
            </a:r>
          </a:p>
          <a:p>
            <a:r>
              <a:rPr lang="en-ZA" dirty="0" err="1" smtClean="0">
                <a:latin typeface="+mj-lt"/>
              </a:rPr>
              <a:t>Muravha</a:t>
            </a:r>
            <a:r>
              <a:rPr lang="en-ZA" dirty="0" smtClean="0">
                <a:latin typeface="+mj-lt"/>
              </a:rPr>
              <a:t> </a:t>
            </a:r>
            <a:r>
              <a:rPr lang="en-ZA" dirty="0" err="1" smtClean="0">
                <a:latin typeface="+mj-lt"/>
              </a:rPr>
              <a:t>Sedzani</a:t>
            </a:r>
            <a:r>
              <a:rPr lang="en-ZA" dirty="0" smtClean="0">
                <a:latin typeface="+mj-lt"/>
              </a:rPr>
              <a:t> </a:t>
            </a:r>
            <a:r>
              <a:rPr lang="en-ZA" dirty="0" err="1" smtClean="0">
                <a:latin typeface="+mj-lt"/>
              </a:rPr>
              <a:t>Elia</a:t>
            </a:r>
            <a:r>
              <a:rPr lang="en-ZA" dirty="0" smtClean="0">
                <a:latin typeface="+mj-lt"/>
              </a:rPr>
              <a:t> (28234422)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ZA" smtClean="0"/>
              <a:t>2012/05/23</a:t>
            </a:r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University of Pretoria</a:t>
            </a:r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FD451-F6CC-4588-979D-F1D36F67C237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9834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19672" y="1124744"/>
            <a:ext cx="5723468" cy="1346153"/>
          </a:xfrm>
        </p:spPr>
        <p:txBody>
          <a:bodyPr>
            <a:normAutofit fontScale="90000"/>
          </a:bodyPr>
          <a:lstStyle/>
          <a:p>
            <a:r>
              <a:rPr lang="en-ZA" b="1" dirty="0" smtClean="0">
                <a:ln>
                  <a:solidFill>
                    <a:srgbClr val="0070C0"/>
                  </a:solidFill>
                </a:ln>
                <a:effectLst>
                  <a:reflection blurRad="6350" stA="55000" endA="300" endPos="45500" dir="5400000" sy="-100000" algn="bl" rotWithShape="0"/>
                </a:effectLst>
              </a:rPr>
              <a:t>3. Their applications in geochemistry</a:t>
            </a:r>
            <a:endParaRPr lang="en-ZA" b="1" dirty="0">
              <a:ln>
                <a:solidFill>
                  <a:srgbClr val="0070C0"/>
                </a:solidFill>
              </a:ln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ZA" smtClean="0"/>
              <a:t>2012/05/23</a:t>
            </a:r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/>
              <a:t>University of Pretoria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FD451-F6CC-4588-979D-F1D36F67C237}" type="slidenum">
              <a:rPr lang="en-ZA" smtClean="0"/>
              <a:t>10</a:t>
            </a:fld>
            <a:endParaRPr lang="en-ZA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691680" y="2924944"/>
            <a:ext cx="6277952" cy="1800200"/>
          </a:xfrm>
        </p:spPr>
        <p:txBody>
          <a:bodyPr>
            <a:normAutofit lnSpcReduction="10000"/>
          </a:bodyPr>
          <a:lstStyle/>
          <a:p>
            <a:pPr marL="342900" indent="-342900" algn="l">
              <a:buClrTx/>
              <a:buSzPct val="100000"/>
              <a:buFont typeface="Constantia" pitchFamily="18" charset="0"/>
              <a:buChar char="»"/>
            </a:pPr>
            <a:r>
              <a:rPr lang="en-ZA" dirty="0" smtClean="0">
                <a:latin typeface="+mj-lt"/>
              </a:rPr>
              <a:t>The common use of Eh-pH diagrams in groundwater geochemistry is </a:t>
            </a:r>
            <a:r>
              <a:rPr lang="en-ZA" dirty="0">
                <a:latin typeface="+mj-lt"/>
              </a:rPr>
              <a:t>to illustrate the stability fields of solids and dissolved species in the solution depending on the redox potential and </a:t>
            </a:r>
            <a:r>
              <a:rPr lang="en-ZA" dirty="0" err="1" smtClean="0">
                <a:latin typeface="+mj-lt"/>
              </a:rPr>
              <a:t>pH.</a:t>
            </a:r>
            <a:endParaRPr lang="en-ZA" dirty="0" smtClean="0">
              <a:latin typeface="+mj-lt"/>
            </a:endParaRPr>
          </a:p>
          <a:p>
            <a:pPr marL="342900" indent="-342900" algn="l">
              <a:buClrTx/>
              <a:buSzPct val="100000"/>
              <a:buFont typeface="Constantia" pitchFamily="18" charset="0"/>
              <a:buChar char="»"/>
            </a:pPr>
            <a:endParaRPr lang="en-ZA" dirty="0" smtClean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51920" y="5432013"/>
            <a:ext cx="121539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100" dirty="0">
                <a:latin typeface="+mj-lt"/>
              </a:rPr>
              <a:t>(</a:t>
            </a:r>
            <a:r>
              <a:rPr lang="en-ZA" sz="1100" dirty="0" err="1">
                <a:latin typeface="+mj-lt"/>
              </a:rPr>
              <a:t>Brookins</a:t>
            </a:r>
            <a:r>
              <a:rPr lang="en-ZA" sz="1100" dirty="0">
                <a:latin typeface="+mj-lt"/>
              </a:rPr>
              <a:t> 1988). </a:t>
            </a:r>
          </a:p>
        </p:txBody>
      </p:sp>
    </p:spTree>
    <p:extLst>
      <p:ext uri="{BB962C8B-B14F-4D97-AF65-F5344CB8AC3E}">
        <p14:creationId xmlns:p14="http://schemas.microsoft.com/office/powerpoint/2010/main" val="339552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47664" y="1052736"/>
            <a:ext cx="5723468" cy="770089"/>
          </a:xfrm>
        </p:spPr>
        <p:txBody>
          <a:bodyPr>
            <a:normAutofit fontScale="90000"/>
          </a:bodyPr>
          <a:lstStyle/>
          <a:p>
            <a:r>
              <a:rPr lang="en-ZA" b="1" dirty="0">
                <a:ln>
                  <a:solidFill>
                    <a:srgbClr val="0070C0"/>
                  </a:solidFill>
                </a:ln>
                <a:effectLst>
                  <a:reflection blurRad="6350" stA="55000" endA="300" endPos="45500" dir="5400000" sy="-100000" algn="bl" rotWithShape="0"/>
                </a:effectLst>
              </a:rPr>
              <a:t>3</a:t>
            </a:r>
            <a:r>
              <a:rPr lang="en-ZA" b="1" dirty="0" smtClean="0">
                <a:ln>
                  <a:solidFill>
                    <a:srgbClr val="0070C0"/>
                  </a:solidFill>
                </a:ln>
                <a:effectLst>
                  <a:reflection blurRad="6350" stA="55000" endA="300" endPos="45500" dir="5400000" sy="-100000" algn="bl" rotWithShape="0"/>
                </a:effectLst>
              </a:rPr>
              <a:t>. Continues…</a:t>
            </a:r>
            <a:endParaRPr lang="en-ZA" b="1" dirty="0">
              <a:ln>
                <a:solidFill>
                  <a:srgbClr val="0070C0"/>
                </a:solidFill>
              </a:ln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ZA" smtClean="0"/>
              <a:t>2012/05/23</a:t>
            </a:r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/>
              <a:t>University of Pretoria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FD451-F6CC-4588-979D-F1D36F67C237}" type="slidenum">
              <a:rPr lang="en-ZA" smtClean="0"/>
              <a:t>11</a:t>
            </a:fld>
            <a:endParaRPr lang="en-ZA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691681" y="2132856"/>
            <a:ext cx="6277952" cy="3255745"/>
          </a:xfrm>
        </p:spPr>
        <p:txBody>
          <a:bodyPr>
            <a:normAutofit/>
          </a:bodyPr>
          <a:lstStyle/>
          <a:p>
            <a:pPr marL="342900" indent="-342900" algn="l">
              <a:buClrTx/>
              <a:buSzPct val="100000"/>
              <a:buFont typeface="Constantia" pitchFamily="18" charset="0"/>
              <a:buChar char="»"/>
            </a:pPr>
            <a:r>
              <a:rPr lang="en-ZA" dirty="0">
                <a:latin typeface="+mj-lt"/>
              </a:rPr>
              <a:t>They are also applied in explanation of mineral </a:t>
            </a:r>
            <a:r>
              <a:rPr lang="en-ZA" dirty="0" err="1" smtClean="0">
                <a:latin typeface="+mj-lt"/>
              </a:rPr>
              <a:t>paragenesis</a:t>
            </a:r>
            <a:r>
              <a:rPr lang="en-ZA" dirty="0">
                <a:latin typeface="+mj-lt"/>
              </a:rPr>
              <a:t>, in predicting species in a solution, in alteration products of ores and in hydrothermal </a:t>
            </a:r>
            <a:r>
              <a:rPr lang="en-ZA" dirty="0" smtClean="0">
                <a:latin typeface="+mj-lt"/>
              </a:rPr>
              <a:t>systems.</a:t>
            </a:r>
          </a:p>
          <a:p>
            <a:pPr marL="342900" indent="-342900" algn="l">
              <a:buClrTx/>
              <a:buSzPct val="100000"/>
              <a:buFont typeface="Constantia" pitchFamily="18" charset="0"/>
              <a:buChar char="»"/>
            </a:pPr>
            <a:r>
              <a:rPr lang="en-ZA" dirty="0" smtClean="0">
                <a:latin typeface="+mj-lt"/>
              </a:rPr>
              <a:t>They can be </a:t>
            </a:r>
            <a:r>
              <a:rPr lang="en-ZA" dirty="0">
                <a:latin typeface="+mj-lt"/>
              </a:rPr>
              <a:t>used to illustrate equilibrium relationship between dissolved and precipitated </a:t>
            </a:r>
            <a:r>
              <a:rPr lang="en-ZA" dirty="0" smtClean="0">
                <a:latin typeface="+mj-lt"/>
              </a:rPr>
              <a:t>species.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2987824" y="5383111"/>
            <a:ext cx="121539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100" dirty="0">
                <a:latin typeface="+mj-lt"/>
              </a:rPr>
              <a:t>(</a:t>
            </a:r>
            <a:r>
              <a:rPr lang="en-ZA" sz="1100" dirty="0" err="1">
                <a:latin typeface="+mj-lt"/>
              </a:rPr>
              <a:t>Brookins</a:t>
            </a:r>
            <a:r>
              <a:rPr lang="en-ZA" sz="1100" dirty="0">
                <a:latin typeface="+mj-lt"/>
              </a:rPr>
              <a:t> 1988). </a:t>
            </a:r>
          </a:p>
        </p:txBody>
      </p:sp>
      <p:sp>
        <p:nvSpPr>
          <p:cNvPr id="9" name="Rectangle 8"/>
          <p:cNvSpPr/>
          <p:nvPr/>
        </p:nvSpPr>
        <p:spPr>
          <a:xfrm>
            <a:off x="4652069" y="5340516"/>
            <a:ext cx="121379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100" dirty="0">
                <a:latin typeface="+mj-lt"/>
              </a:rPr>
              <a:t>(Hu </a:t>
            </a:r>
            <a:r>
              <a:rPr lang="en-ZA" sz="1100" i="1" dirty="0">
                <a:latin typeface="+mj-lt"/>
              </a:rPr>
              <a:t>et al.</a:t>
            </a:r>
            <a:r>
              <a:rPr lang="en-ZA" sz="1100" dirty="0">
                <a:latin typeface="+mj-lt"/>
              </a:rPr>
              <a:t> 2009). </a:t>
            </a:r>
          </a:p>
        </p:txBody>
      </p:sp>
    </p:spTree>
    <p:extLst>
      <p:ext uri="{BB962C8B-B14F-4D97-AF65-F5344CB8AC3E}">
        <p14:creationId xmlns:p14="http://schemas.microsoft.com/office/powerpoint/2010/main" val="377535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47664" y="1052736"/>
            <a:ext cx="5723468" cy="770089"/>
          </a:xfrm>
        </p:spPr>
        <p:txBody>
          <a:bodyPr>
            <a:normAutofit fontScale="90000"/>
          </a:bodyPr>
          <a:lstStyle/>
          <a:p>
            <a:r>
              <a:rPr lang="en-ZA" b="1" dirty="0" smtClean="0">
                <a:ln>
                  <a:solidFill>
                    <a:srgbClr val="0070C0"/>
                  </a:solidFill>
                </a:ln>
                <a:effectLst>
                  <a:reflection blurRad="6350" stA="55000" endA="300" endPos="45500" dir="5400000" sy="-100000" algn="bl" rotWithShape="0"/>
                </a:effectLst>
              </a:rPr>
              <a:t>4. Case study</a:t>
            </a:r>
            <a:endParaRPr lang="en-ZA" b="1" dirty="0">
              <a:ln>
                <a:solidFill>
                  <a:srgbClr val="0070C0"/>
                </a:solidFill>
              </a:ln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ZA" smtClean="0"/>
              <a:t>2012/05/23</a:t>
            </a:r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/>
              <a:t>University of Pretoria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FD451-F6CC-4588-979D-F1D36F67C237}" type="slidenum">
              <a:rPr lang="en-ZA" smtClean="0"/>
              <a:t>12</a:t>
            </a:fld>
            <a:endParaRPr lang="en-ZA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691680" y="2203233"/>
            <a:ext cx="6277952" cy="3255745"/>
          </a:xfrm>
        </p:spPr>
        <p:txBody>
          <a:bodyPr>
            <a:normAutofit/>
          </a:bodyPr>
          <a:lstStyle/>
          <a:p>
            <a:pPr marL="342900" indent="-342900" algn="l">
              <a:buClrTx/>
              <a:buSzPct val="100000"/>
              <a:buFont typeface="Constantia" pitchFamily="18" charset="0"/>
              <a:buChar char="»"/>
            </a:pPr>
            <a:r>
              <a:rPr lang="en-ZA" dirty="0">
                <a:latin typeface="+mj-lt"/>
              </a:rPr>
              <a:t>The aim of the case study </a:t>
            </a:r>
            <a:r>
              <a:rPr lang="en-ZA" dirty="0" smtClean="0">
                <a:latin typeface="+mj-lt"/>
              </a:rPr>
              <a:t>is </a:t>
            </a:r>
            <a:r>
              <a:rPr lang="en-ZA" dirty="0">
                <a:latin typeface="+mj-lt"/>
              </a:rPr>
              <a:t>to see if there are any significant differences between the Eh-pH diagrams constructed by </a:t>
            </a:r>
            <a:r>
              <a:rPr lang="en-ZA" dirty="0" err="1">
                <a:latin typeface="+mj-lt"/>
              </a:rPr>
              <a:t>Brookins</a:t>
            </a:r>
            <a:r>
              <a:rPr lang="en-ZA" dirty="0">
                <a:latin typeface="+mj-lt"/>
              </a:rPr>
              <a:t> (1988) and the new diagrams for study of specific problems in marine geochemistry, and if there are differences; their geochemical implications will be </a:t>
            </a:r>
            <a:r>
              <a:rPr lang="en-ZA" dirty="0" smtClean="0">
                <a:latin typeface="+mj-lt"/>
              </a:rPr>
              <a:t>assessed.</a:t>
            </a:r>
          </a:p>
        </p:txBody>
      </p:sp>
      <p:sp>
        <p:nvSpPr>
          <p:cNvPr id="8" name="Rectangle 7"/>
          <p:cNvSpPr/>
          <p:nvPr/>
        </p:nvSpPr>
        <p:spPr>
          <a:xfrm>
            <a:off x="3779912" y="5432013"/>
            <a:ext cx="175240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100" dirty="0">
                <a:latin typeface="+mj-lt"/>
              </a:rPr>
              <a:t>(</a:t>
            </a:r>
            <a:r>
              <a:rPr lang="en-ZA" sz="1100" dirty="0" err="1">
                <a:latin typeface="+mj-lt"/>
              </a:rPr>
              <a:t>Glasby</a:t>
            </a:r>
            <a:r>
              <a:rPr lang="en-ZA" sz="1100" dirty="0">
                <a:latin typeface="+mj-lt"/>
              </a:rPr>
              <a:t> and Schulz 1999).</a:t>
            </a:r>
          </a:p>
        </p:txBody>
      </p:sp>
    </p:spTree>
    <p:extLst>
      <p:ext uri="{BB962C8B-B14F-4D97-AF65-F5344CB8AC3E}">
        <p14:creationId xmlns:p14="http://schemas.microsoft.com/office/powerpoint/2010/main" val="245896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47664" y="1052736"/>
            <a:ext cx="5723468" cy="770089"/>
          </a:xfrm>
        </p:spPr>
        <p:txBody>
          <a:bodyPr>
            <a:normAutofit fontScale="90000"/>
          </a:bodyPr>
          <a:lstStyle/>
          <a:p>
            <a:r>
              <a:rPr lang="en-ZA" b="1" dirty="0" smtClean="0">
                <a:ln>
                  <a:solidFill>
                    <a:srgbClr val="0070C0"/>
                  </a:solidFill>
                </a:ln>
                <a:effectLst>
                  <a:reflection blurRad="6350" stA="55000" endA="300" endPos="45500" dir="5400000" sy="-100000" algn="bl" rotWithShape="0"/>
                </a:effectLst>
              </a:rPr>
              <a:t>4. Case study</a:t>
            </a:r>
            <a:endParaRPr lang="en-ZA" b="1" dirty="0">
              <a:ln>
                <a:solidFill>
                  <a:srgbClr val="0070C0"/>
                </a:solidFill>
              </a:ln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ZA" smtClean="0"/>
              <a:t>2012/05/23</a:t>
            </a:r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/>
              <a:t>University of Pretoria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FD451-F6CC-4588-979D-F1D36F67C237}" type="slidenum">
              <a:rPr lang="en-ZA" smtClean="0"/>
              <a:t>13</a:t>
            </a:fld>
            <a:endParaRPr lang="en-ZA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691680" y="2203233"/>
            <a:ext cx="6277952" cy="3255745"/>
          </a:xfrm>
        </p:spPr>
        <p:txBody>
          <a:bodyPr>
            <a:normAutofit/>
          </a:bodyPr>
          <a:lstStyle/>
          <a:p>
            <a:pPr marL="342900" indent="-342900" algn="l">
              <a:buClrTx/>
              <a:buSzPct val="100000"/>
              <a:buFont typeface="Constantia" pitchFamily="18" charset="0"/>
              <a:buChar char="»"/>
            </a:pPr>
            <a:r>
              <a:rPr lang="en-ZA" dirty="0" smtClean="0">
                <a:latin typeface="+mj-lt"/>
              </a:rPr>
              <a:t>The case study was </a:t>
            </a:r>
            <a:r>
              <a:rPr lang="en-ZA" smtClean="0">
                <a:latin typeface="+mj-lt"/>
              </a:rPr>
              <a:t>performed at </a:t>
            </a:r>
            <a:r>
              <a:rPr lang="en-ZA" dirty="0" smtClean="0">
                <a:latin typeface="+mj-lt"/>
              </a:rPr>
              <a:t>the deep-seawater of Angola Basin.</a:t>
            </a:r>
          </a:p>
          <a:p>
            <a:pPr marL="342900" indent="-342900" algn="l">
              <a:buClrTx/>
              <a:buSzPct val="100000"/>
              <a:buFont typeface="Constantia" pitchFamily="18" charset="0"/>
              <a:buChar char="»"/>
            </a:pPr>
            <a:r>
              <a:rPr lang="en-ZA" dirty="0" smtClean="0">
                <a:latin typeface="+mj-lt"/>
              </a:rPr>
              <a:t>PHREEQE was used to construct diagrams.</a:t>
            </a:r>
          </a:p>
          <a:p>
            <a:pPr marL="342900" indent="-342900" algn="l">
              <a:buClrTx/>
              <a:buSzPct val="100000"/>
              <a:buFont typeface="Constantia" pitchFamily="18" charset="0"/>
              <a:buChar char="»"/>
            </a:pPr>
            <a:r>
              <a:rPr lang="en-ZA" dirty="0" smtClean="0">
                <a:latin typeface="+mj-lt"/>
              </a:rPr>
              <a:t>Calculations we done at 2</a:t>
            </a:r>
            <a:r>
              <a:rPr lang="en-ZA" baseline="30000" dirty="0" smtClean="0">
                <a:latin typeface="+mj-lt"/>
              </a:rPr>
              <a:t>0</a:t>
            </a:r>
            <a:r>
              <a:rPr lang="en-ZA" dirty="0" smtClean="0">
                <a:latin typeface="+mj-lt"/>
              </a:rPr>
              <a:t>C and 1 bar.</a:t>
            </a:r>
          </a:p>
          <a:p>
            <a:pPr marL="342900" indent="-342900" algn="l">
              <a:buClrTx/>
              <a:buSzPct val="100000"/>
              <a:buFont typeface="Constantia" pitchFamily="18" charset="0"/>
              <a:buChar char="»"/>
            </a:pPr>
            <a:r>
              <a:rPr lang="en-ZA" dirty="0" smtClean="0">
                <a:latin typeface="+mj-lt"/>
              </a:rPr>
              <a:t>The diagrams were split into two phases.</a:t>
            </a:r>
          </a:p>
          <a:p>
            <a:pPr marL="342900" indent="-342900" algn="l">
              <a:buClrTx/>
              <a:buSzPct val="100000"/>
              <a:buFont typeface="Constantia" pitchFamily="18" charset="0"/>
              <a:buChar char="»"/>
            </a:pPr>
            <a:r>
              <a:rPr lang="en-ZA" dirty="0" smtClean="0">
                <a:latin typeface="+mj-lt"/>
              </a:rPr>
              <a:t>Only speciation of </a:t>
            </a:r>
            <a:r>
              <a:rPr lang="en-ZA" dirty="0" err="1" smtClean="0">
                <a:latin typeface="+mj-lt"/>
              </a:rPr>
              <a:t>Mn</a:t>
            </a:r>
            <a:r>
              <a:rPr lang="en-ZA" dirty="0" smtClean="0">
                <a:latin typeface="+mj-lt"/>
              </a:rPr>
              <a:t>, Fe, Co, Cu, Ni and As were used for the case study.</a:t>
            </a:r>
          </a:p>
        </p:txBody>
      </p:sp>
      <p:sp>
        <p:nvSpPr>
          <p:cNvPr id="8" name="Rectangle 7"/>
          <p:cNvSpPr/>
          <p:nvPr/>
        </p:nvSpPr>
        <p:spPr>
          <a:xfrm>
            <a:off x="3779912" y="5432013"/>
            <a:ext cx="175240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100" dirty="0">
                <a:latin typeface="+mj-lt"/>
              </a:rPr>
              <a:t>(</a:t>
            </a:r>
            <a:r>
              <a:rPr lang="en-ZA" sz="1100" dirty="0" err="1">
                <a:latin typeface="+mj-lt"/>
              </a:rPr>
              <a:t>Glasby</a:t>
            </a:r>
            <a:r>
              <a:rPr lang="en-ZA" sz="1100" dirty="0">
                <a:latin typeface="+mj-lt"/>
              </a:rPr>
              <a:t> and Schulz 1999).</a:t>
            </a:r>
          </a:p>
        </p:txBody>
      </p:sp>
    </p:spTree>
    <p:extLst>
      <p:ext uri="{BB962C8B-B14F-4D97-AF65-F5344CB8AC3E}">
        <p14:creationId xmlns:p14="http://schemas.microsoft.com/office/powerpoint/2010/main" val="118894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47664" y="1052736"/>
            <a:ext cx="5723468" cy="770089"/>
          </a:xfrm>
        </p:spPr>
        <p:txBody>
          <a:bodyPr>
            <a:normAutofit fontScale="90000"/>
          </a:bodyPr>
          <a:lstStyle/>
          <a:p>
            <a:r>
              <a:rPr lang="en-ZA" b="1" dirty="0" smtClean="0">
                <a:ln>
                  <a:solidFill>
                    <a:srgbClr val="0070C0"/>
                  </a:solidFill>
                </a:ln>
                <a:effectLst>
                  <a:reflection blurRad="6350" stA="55000" endA="300" endPos="45500" dir="5400000" sy="-100000" algn="bl" rotWithShape="0"/>
                </a:effectLst>
              </a:rPr>
              <a:t>4. Case study</a:t>
            </a:r>
            <a:endParaRPr lang="en-ZA" b="1" dirty="0">
              <a:ln>
                <a:solidFill>
                  <a:srgbClr val="0070C0"/>
                </a:solidFill>
              </a:ln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ZA" smtClean="0"/>
              <a:t>2012/05/23</a:t>
            </a:r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/>
              <a:t>University of Pretoria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FD451-F6CC-4588-979D-F1D36F67C237}" type="slidenum">
              <a:rPr lang="en-ZA" smtClean="0"/>
              <a:t>14</a:t>
            </a:fld>
            <a:endParaRPr lang="en-ZA"/>
          </a:p>
        </p:txBody>
      </p:sp>
      <p:sp>
        <p:nvSpPr>
          <p:cNvPr id="8" name="Rectangle 7"/>
          <p:cNvSpPr/>
          <p:nvPr/>
        </p:nvSpPr>
        <p:spPr>
          <a:xfrm>
            <a:off x="3779912" y="5432013"/>
            <a:ext cx="175240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100" dirty="0">
                <a:latin typeface="+mj-lt"/>
              </a:rPr>
              <a:t>(</a:t>
            </a:r>
            <a:r>
              <a:rPr lang="en-ZA" sz="1100" dirty="0" err="1">
                <a:latin typeface="+mj-lt"/>
              </a:rPr>
              <a:t>Glasby</a:t>
            </a:r>
            <a:r>
              <a:rPr lang="en-ZA" sz="1100" dirty="0">
                <a:latin typeface="+mj-lt"/>
              </a:rPr>
              <a:t> and Schulz 1999).</a:t>
            </a:r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844824"/>
            <a:ext cx="5472608" cy="324036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75343" y="4968471"/>
            <a:ext cx="54609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Figure </a:t>
            </a:r>
            <a:r>
              <a:rPr lang="en-ZA" sz="12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2 </a:t>
            </a:r>
            <a:r>
              <a:rPr lang="en-ZA" sz="1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The Eh-pH diagrams which illustrate aqueous species and solid phases of </a:t>
            </a:r>
            <a:r>
              <a:rPr lang="en-ZA" sz="12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Mn</a:t>
            </a:r>
            <a:r>
              <a:rPr lang="en-ZA" sz="1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calculated for the Angola deep-seawater condition basin </a:t>
            </a:r>
          </a:p>
        </p:txBody>
      </p:sp>
    </p:spTree>
    <p:extLst>
      <p:ext uri="{BB962C8B-B14F-4D97-AF65-F5344CB8AC3E}">
        <p14:creationId xmlns:p14="http://schemas.microsoft.com/office/powerpoint/2010/main" val="120944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91680" y="1052736"/>
            <a:ext cx="5723468" cy="842096"/>
          </a:xfrm>
        </p:spPr>
        <p:txBody>
          <a:bodyPr>
            <a:normAutofit/>
          </a:bodyPr>
          <a:lstStyle/>
          <a:p>
            <a:r>
              <a:rPr lang="en-ZA" b="1" dirty="0" smtClean="0">
                <a:ln>
                  <a:solidFill>
                    <a:srgbClr val="0070C0"/>
                  </a:solidFill>
                </a:ln>
                <a:effectLst>
                  <a:reflection blurRad="6350" stA="55000" endA="300" endPos="45500" dir="5400000" sy="-100000" algn="bl" rotWithShape="0"/>
                </a:effectLst>
              </a:rPr>
              <a:t>4. Case study</a:t>
            </a:r>
            <a:endParaRPr lang="en-ZA" b="1" dirty="0">
              <a:ln>
                <a:solidFill>
                  <a:srgbClr val="0070C0"/>
                </a:solidFill>
              </a:ln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91680" y="2132856"/>
            <a:ext cx="5712179" cy="3096344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ClrTx/>
              <a:buSzPct val="100000"/>
              <a:buFont typeface="Franklin Gothic Book" pitchFamily="34" charset="0"/>
              <a:buChar char="»"/>
            </a:pPr>
            <a:r>
              <a:rPr lang="en-ZA" sz="2600" dirty="0" err="1">
                <a:latin typeface="+mj-lt"/>
              </a:rPr>
              <a:t>Brookins</a:t>
            </a:r>
            <a:r>
              <a:rPr lang="en-ZA" sz="2600" dirty="0">
                <a:latin typeface="+mj-lt"/>
              </a:rPr>
              <a:t> (1988) stated that; Mn</a:t>
            </a:r>
            <a:r>
              <a:rPr lang="en-ZA" sz="2600" baseline="30000" dirty="0">
                <a:latin typeface="+mj-lt"/>
              </a:rPr>
              <a:t>2+ </a:t>
            </a:r>
            <a:r>
              <a:rPr lang="en-ZA" sz="2600" dirty="0">
                <a:latin typeface="+mj-lt"/>
              </a:rPr>
              <a:t>is a principal aqueous species of </a:t>
            </a:r>
            <a:r>
              <a:rPr lang="en-ZA" sz="2600" dirty="0" err="1">
                <a:latin typeface="+mj-lt"/>
              </a:rPr>
              <a:t>Mn</a:t>
            </a:r>
            <a:r>
              <a:rPr lang="en-ZA" sz="2600" dirty="0">
                <a:latin typeface="+mj-lt"/>
              </a:rPr>
              <a:t> in the </a:t>
            </a:r>
            <a:r>
              <a:rPr lang="en-ZA" sz="2600" dirty="0" smtClean="0">
                <a:latin typeface="+mj-lt"/>
              </a:rPr>
              <a:t>seawater.</a:t>
            </a:r>
          </a:p>
          <a:p>
            <a:pPr marL="342900" indent="-342900" algn="l">
              <a:buClrTx/>
              <a:buSzPct val="100000"/>
              <a:buFont typeface="Franklin Gothic Book" pitchFamily="34" charset="0"/>
              <a:buChar char="»"/>
            </a:pPr>
            <a:r>
              <a:rPr lang="en-ZA" sz="2600" dirty="0">
                <a:latin typeface="+mj-lt"/>
              </a:rPr>
              <a:t>Case study results showed that various MnO</a:t>
            </a:r>
            <a:r>
              <a:rPr lang="en-ZA" sz="2600" baseline="-25000" dirty="0">
                <a:latin typeface="+mj-lt"/>
              </a:rPr>
              <a:t>2</a:t>
            </a:r>
            <a:r>
              <a:rPr lang="en-ZA" sz="2600" dirty="0">
                <a:latin typeface="+mj-lt"/>
              </a:rPr>
              <a:t> and </a:t>
            </a:r>
            <a:r>
              <a:rPr lang="en-ZA" sz="2600" dirty="0" err="1">
                <a:latin typeface="+mj-lt"/>
              </a:rPr>
              <a:t>MnOOH</a:t>
            </a:r>
            <a:r>
              <a:rPr lang="en-ZA" sz="2600" dirty="0">
                <a:latin typeface="+mj-lt"/>
              </a:rPr>
              <a:t> solid phases appeared to be stable, which contradicts with </a:t>
            </a:r>
            <a:r>
              <a:rPr lang="en-ZA" sz="2600" dirty="0" err="1">
                <a:latin typeface="+mj-lt"/>
              </a:rPr>
              <a:t>Brookins</a:t>
            </a:r>
            <a:r>
              <a:rPr lang="en-ZA" sz="2600" dirty="0">
                <a:latin typeface="+mj-lt"/>
              </a:rPr>
              <a:t> (1988) findings where the main solid phases were MnO</a:t>
            </a:r>
            <a:r>
              <a:rPr lang="en-ZA" sz="2600" baseline="-25000" dirty="0">
                <a:latin typeface="+mj-lt"/>
              </a:rPr>
              <a:t>2</a:t>
            </a:r>
            <a:r>
              <a:rPr lang="en-ZA" sz="2600" dirty="0">
                <a:latin typeface="+mj-lt"/>
              </a:rPr>
              <a:t>, </a:t>
            </a:r>
            <a:r>
              <a:rPr lang="en-ZA" sz="2600" dirty="0" err="1">
                <a:latin typeface="+mj-lt"/>
              </a:rPr>
              <a:t>MnO</a:t>
            </a:r>
            <a:r>
              <a:rPr lang="en-ZA" sz="2600" dirty="0">
                <a:latin typeface="+mj-lt"/>
              </a:rPr>
              <a:t> and </a:t>
            </a:r>
            <a:r>
              <a:rPr lang="en-ZA" sz="2600" dirty="0" smtClean="0">
                <a:latin typeface="+mj-lt"/>
              </a:rPr>
              <a:t>Mn</a:t>
            </a:r>
            <a:r>
              <a:rPr lang="en-ZA" sz="2600" baseline="-25000" dirty="0" smtClean="0">
                <a:latin typeface="+mj-lt"/>
              </a:rPr>
              <a:t>3</a:t>
            </a:r>
            <a:r>
              <a:rPr lang="en-ZA" sz="2600" dirty="0" smtClean="0">
                <a:latin typeface="+mj-lt"/>
              </a:rPr>
              <a:t>O</a:t>
            </a:r>
            <a:r>
              <a:rPr lang="en-ZA" sz="2600" baseline="-25000" dirty="0" smtClean="0">
                <a:latin typeface="+mj-lt"/>
              </a:rPr>
              <a:t>4</a:t>
            </a:r>
            <a:r>
              <a:rPr lang="en-ZA" sz="2600" dirty="0" smtClean="0">
                <a:latin typeface="+mj-lt"/>
              </a:rPr>
              <a:t>.δMnO</a:t>
            </a:r>
            <a:r>
              <a:rPr lang="en-ZA" sz="2600" baseline="-25000" dirty="0" smtClean="0">
                <a:latin typeface="+mj-lt"/>
              </a:rPr>
              <a:t>2.</a:t>
            </a:r>
            <a:endParaRPr lang="en-ZA" sz="2600" dirty="0">
              <a:latin typeface="+mj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ZA" smtClean="0"/>
              <a:t>2012/05/23</a:t>
            </a:r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/>
              <a:t>University of Pretoria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FD451-F6CC-4588-979D-F1D36F67C237}" type="slidenum">
              <a:rPr lang="en-ZA" smtClean="0"/>
              <a:t>15</a:t>
            </a:fld>
            <a:endParaRPr lang="en-ZA"/>
          </a:p>
        </p:txBody>
      </p:sp>
      <p:sp>
        <p:nvSpPr>
          <p:cNvPr id="8" name="Rectangle 7"/>
          <p:cNvSpPr/>
          <p:nvPr/>
        </p:nvSpPr>
        <p:spPr>
          <a:xfrm>
            <a:off x="3779912" y="5432013"/>
            <a:ext cx="175240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100" dirty="0">
                <a:latin typeface="+mj-lt"/>
              </a:rPr>
              <a:t>(</a:t>
            </a:r>
            <a:r>
              <a:rPr lang="en-ZA" sz="1100" dirty="0" err="1">
                <a:latin typeface="+mj-lt"/>
              </a:rPr>
              <a:t>Glasby</a:t>
            </a:r>
            <a:r>
              <a:rPr lang="en-ZA" sz="1100" dirty="0">
                <a:latin typeface="+mj-lt"/>
              </a:rPr>
              <a:t> and Schulz 1999).</a:t>
            </a:r>
          </a:p>
        </p:txBody>
      </p:sp>
    </p:spTree>
    <p:extLst>
      <p:ext uri="{BB962C8B-B14F-4D97-AF65-F5344CB8AC3E}">
        <p14:creationId xmlns:p14="http://schemas.microsoft.com/office/powerpoint/2010/main" val="126980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47664" y="1052736"/>
            <a:ext cx="5723468" cy="770089"/>
          </a:xfrm>
        </p:spPr>
        <p:txBody>
          <a:bodyPr>
            <a:normAutofit fontScale="90000"/>
          </a:bodyPr>
          <a:lstStyle/>
          <a:p>
            <a:r>
              <a:rPr lang="en-ZA" b="1" dirty="0" smtClean="0">
                <a:ln>
                  <a:solidFill>
                    <a:srgbClr val="0070C0"/>
                  </a:solidFill>
                </a:ln>
                <a:effectLst>
                  <a:reflection blurRad="6350" stA="55000" endA="300" endPos="45500" dir="5400000" sy="-100000" algn="bl" rotWithShape="0"/>
                </a:effectLst>
              </a:rPr>
              <a:t>4. Case study</a:t>
            </a:r>
            <a:endParaRPr lang="en-ZA" b="1" dirty="0">
              <a:ln>
                <a:solidFill>
                  <a:srgbClr val="0070C0"/>
                </a:solidFill>
              </a:ln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ZA" smtClean="0"/>
              <a:t>2012/05/23</a:t>
            </a:r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/>
              <a:t>University of Pretoria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FD451-F6CC-4588-979D-F1D36F67C237}" type="slidenum">
              <a:rPr lang="en-ZA" smtClean="0"/>
              <a:t>16</a:t>
            </a:fld>
            <a:endParaRPr lang="en-ZA"/>
          </a:p>
        </p:txBody>
      </p:sp>
      <p:sp>
        <p:nvSpPr>
          <p:cNvPr id="8" name="Rectangle 7"/>
          <p:cNvSpPr/>
          <p:nvPr/>
        </p:nvSpPr>
        <p:spPr>
          <a:xfrm>
            <a:off x="3779912" y="5432013"/>
            <a:ext cx="175240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100" dirty="0">
                <a:latin typeface="+mj-lt"/>
              </a:rPr>
              <a:t>(</a:t>
            </a:r>
            <a:r>
              <a:rPr lang="en-ZA" sz="1100" dirty="0" err="1">
                <a:latin typeface="+mj-lt"/>
              </a:rPr>
              <a:t>Glasby</a:t>
            </a:r>
            <a:r>
              <a:rPr lang="en-ZA" sz="1100" dirty="0">
                <a:latin typeface="+mj-lt"/>
              </a:rPr>
              <a:t> and Schulz 1999).</a:t>
            </a:r>
          </a:p>
        </p:txBody>
      </p:sp>
      <p:pic>
        <p:nvPicPr>
          <p:cNvPr id="11" name="Pictur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245" y="1852556"/>
            <a:ext cx="5731510" cy="334674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25636" y="4997857"/>
            <a:ext cx="54609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Figure 3</a:t>
            </a:r>
            <a:r>
              <a:rPr lang="en-ZA" sz="12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ZA" sz="1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The Eh-pH diagrams which illustrate aqueous species and solid phases of </a:t>
            </a:r>
            <a:r>
              <a:rPr lang="en-ZA" sz="12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Fe </a:t>
            </a:r>
            <a:r>
              <a:rPr lang="en-ZA" sz="1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calculated for the Angola deep-seawater condition basin </a:t>
            </a:r>
          </a:p>
        </p:txBody>
      </p:sp>
    </p:spTree>
    <p:extLst>
      <p:ext uri="{BB962C8B-B14F-4D97-AF65-F5344CB8AC3E}">
        <p14:creationId xmlns:p14="http://schemas.microsoft.com/office/powerpoint/2010/main" val="250145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91680" y="1052736"/>
            <a:ext cx="5723468" cy="842096"/>
          </a:xfrm>
        </p:spPr>
        <p:txBody>
          <a:bodyPr>
            <a:normAutofit/>
          </a:bodyPr>
          <a:lstStyle/>
          <a:p>
            <a:r>
              <a:rPr lang="en-ZA" b="1" dirty="0" smtClean="0">
                <a:ln>
                  <a:solidFill>
                    <a:srgbClr val="0070C0"/>
                  </a:solidFill>
                </a:ln>
                <a:effectLst>
                  <a:reflection blurRad="6350" stA="55000" endA="300" endPos="45500" dir="5400000" sy="-100000" algn="bl" rotWithShape="0"/>
                </a:effectLst>
              </a:rPr>
              <a:t>4. Case study</a:t>
            </a:r>
            <a:endParaRPr lang="en-ZA" b="1" dirty="0">
              <a:ln>
                <a:solidFill>
                  <a:srgbClr val="0070C0"/>
                </a:solidFill>
              </a:ln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75656" y="1916832"/>
            <a:ext cx="6264696" cy="3312368"/>
          </a:xfrm>
        </p:spPr>
        <p:txBody>
          <a:bodyPr>
            <a:normAutofit/>
          </a:bodyPr>
          <a:lstStyle/>
          <a:p>
            <a:pPr marL="342900" indent="-342900" algn="l">
              <a:buClrTx/>
              <a:buSzPct val="100000"/>
              <a:buFont typeface="Franklin Gothic Book" pitchFamily="34" charset="0"/>
              <a:buChar char="»"/>
            </a:pPr>
            <a:r>
              <a:rPr lang="en-ZA" dirty="0">
                <a:latin typeface="+mj-lt"/>
              </a:rPr>
              <a:t>T</a:t>
            </a:r>
            <a:r>
              <a:rPr lang="en-ZA" dirty="0" smtClean="0">
                <a:latin typeface="+mj-lt"/>
              </a:rPr>
              <a:t>he </a:t>
            </a:r>
            <a:r>
              <a:rPr lang="en-ZA" dirty="0">
                <a:latin typeface="+mj-lt"/>
              </a:rPr>
              <a:t>observed speciation of iron in the </a:t>
            </a:r>
            <a:r>
              <a:rPr lang="en-ZA" dirty="0" smtClean="0">
                <a:latin typeface="+mj-lt"/>
              </a:rPr>
              <a:t>seawater were </a:t>
            </a:r>
            <a:r>
              <a:rPr lang="en-ZA" dirty="0">
                <a:latin typeface="+mj-lt"/>
              </a:rPr>
              <a:t>Fe(OH)</a:t>
            </a:r>
            <a:r>
              <a:rPr lang="en-ZA" baseline="-25000" dirty="0">
                <a:latin typeface="+mj-lt"/>
              </a:rPr>
              <a:t>3</a:t>
            </a:r>
            <a:r>
              <a:rPr lang="en-ZA" baseline="30000" dirty="0">
                <a:latin typeface="+mj-lt"/>
              </a:rPr>
              <a:t>0</a:t>
            </a:r>
            <a:r>
              <a:rPr lang="en-ZA" dirty="0">
                <a:latin typeface="+mj-lt"/>
              </a:rPr>
              <a:t>, Fe(OH)</a:t>
            </a:r>
            <a:r>
              <a:rPr lang="en-ZA" baseline="-25000" dirty="0">
                <a:latin typeface="+mj-lt"/>
              </a:rPr>
              <a:t>2</a:t>
            </a:r>
            <a:r>
              <a:rPr lang="en-ZA" baseline="30000" dirty="0">
                <a:latin typeface="+mj-lt"/>
              </a:rPr>
              <a:t>+</a:t>
            </a:r>
            <a:r>
              <a:rPr lang="en-ZA" dirty="0">
                <a:latin typeface="+mj-lt"/>
              </a:rPr>
              <a:t> and Fe</a:t>
            </a:r>
            <a:r>
              <a:rPr lang="en-ZA" baseline="30000" dirty="0">
                <a:latin typeface="+mj-lt"/>
              </a:rPr>
              <a:t>2+ </a:t>
            </a:r>
            <a:r>
              <a:rPr lang="en-ZA" dirty="0">
                <a:latin typeface="+mj-lt"/>
              </a:rPr>
              <a:t>with an exception of </a:t>
            </a:r>
            <a:r>
              <a:rPr lang="en-ZA" dirty="0" err="1">
                <a:latin typeface="+mj-lt"/>
              </a:rPr>
              <a:t>FeCl</a:t>
            </a:r>
            <a:r>
              <a:rPr lang="en-ZA" baseline="30000" dirty="0">
                <a:latin typeface="+mj-lt"/>
              </a:rPr>
              <a:t>+</a:t>
            </a:r>
            <a:r>
              <a:rPr lang="en-ZA" dirty="0">
                <a:latin typeface="+mj-lt"/>
              </a:rPr>
              <a:t> </a:t>
            </a:r>
            <a:r>
              <a:rPr lang="en-ZA" dirty="0" smtClean="0">
                <a:latin typeface="+mj-lt"/>
              </a:rPr>
              <a:t>.</a:t>
            </a:r>
          </a:p>
          <a:p>
            <a:pPr marL="342900" indent="-342900" algn="l">
              <a:buClrTx/>
              <a:buSzPct val="100000"/>
              <a:buFont typeface="Franklin Gothic Book" pitchFamily="34" charset="0"/>
              <a:buChar char="»"/>
            </a:pPr>
            <a:r>
              <a:rPr lang="en-ZA" dirty="0">
                <a:latin typeface="+mj-lt"/>
              </a:rPr>
              <a:t>The stable solid phases observed were goethite, </a:t>
            </a:r>
            <a:r>
              <a:rPr lang="en-ZA" dirty="0" err="1">
                <a:latin typeface="+mj-lt"/>
              </a:rPr>
              <a:t>maghemite</a:t>
            </a:r>
            <a:r>
              <a:rPr lang="en-ZA" dirty="0">
                <a:latin typeface="+mj-lt"/>
              </a:rPr>
              <a:t> and magnetite under deep-sea conditions with pyrite stable under reducing conditions, but siderite appeared to be </a:t>
            </a:r>
            <a:r>
              <a:rPr lang="en-ZA" dirty="0" err="1" smtClean="0">
                <a:latin typeface="+mj-lt"/>
              </a:rPr>
              <a:t>undersaturated</a:t>
            </a:r>
            <a:r>
              <a:rPr lang="en-ZA" dirty="0">
                <a:latin typeface="+mj-lt"/>
              </a:rPr>
              <a:t>.</a:t>
            </a:r>
            <a:endParaRPr lang="en-ZA" dirty="0" smtClean="0">
              <a:latin typeface="+mj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ZA" smtClean="0"/>
              <a:t>2012/05/23</a:t>
            </a:r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/>
              <a:t>University of Pretoria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FD451-F6CC-4588-979D-F1D36F67C237}" type="slidenum">
              <a:rPr lang="en-ZA" smtClean="0"/>
              <a:t>17</a:t>
            </a:fld>
            <a:endParaRPr lang="en-ZA"/>
          </a:p>
        </p:txBody>
      </p:sp>
      <p:sp>
        <p:nvSpPr>
          <p:cNvPr id="8" name="Rectangle 7"/>
          <p:cNvSpPr/>
          <p:nvPr/>
        </p:nvSpPr>
        <p:spPr>
          <a:xfrm>
            <a:off x="3779912" y="5432013"/>
            <a:ext cx="175240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100" dirty="0">
                <a:latin typeface="+mj-lt"/>
              </a:rPr>
              <a:t>(</a:t>
            </a:r>
            <a:r>
              <a:rPr lang="en-ZA" sz="1100" dirty="0" err="1">
                <a:latin typeface="+mj-lt"/>
              </a:rPr>
              <a:t>Glasby</a:t>
            </a:r>
            <a:r>
              <a:rPr lang="en-ZA" sz="1100" dirty="0">
                <a:latin typeface="+mj-lt"/>
              </a:rPr>
              <a:t> and Schulz 1999).</a:t>
            </a:r>
          </a:p>
        </p:txBody>
      </p:sp>
    </p:spTree>
    <p:extLst>
      <p:ext uri="{BB962C8B-B14F-4D97-AF65-F5344CB8AC3E}">
        <p14:creationId xmlns:p14="http://schemas.microsoft.com/office/powerpoint/2010/main" val="60581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91680" y="1052736"/>
            <a:ext cx="5723468" cy="842096"/>
          </a:xfrm>
        </p:spPr>
        <p:txBody>
          <a:bodyPr>
            <a:normAutofit/>
          </a:bodyPr>
          <a:lstStyle/>
          <a:p>
            <a:r>
              <a:rPr lang="en-ZA" b="1" dirty="0" smtClean="0">
                <a:ln>
                  <a:solidFill>
                    <a:srgbClr val="0070C0"/>
                  </a:solidFill>
                </a:ln>
                <a:effectLst>
                  <a:reflection blurRad="6350" stA="55000" endA="300" endPos="45500" dir="5400000" sy="-100000" algn="bl" rotWithShape="0"/>
                </a:effectLst>
              </a:rPr>
              <a:t>5. Conclusion</a:t>
            </a:r>
            <a:endParaRPr lang="en-ZA" b="1" dirty="0">
              <a:ln>
                <a:solidFill>
                  <a:srgbClr val="0070C0"/>
                </a:solidFill>
              </a:ln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75656" y="1916832"/>
            <a:ext cx="6264696" cy="3312368"/>
          </a:xfrm>
        </p:spPr>
        <p:txBody>
          <a:bodyPr>
            <a:normAutofit lnSpcReduction="10000"/>
          </a:bodyPr>
          <a:lstStyle/>
          <a:p>
            <a:pPr marL="342900" indent="-342900" algn="l">
              <a:buClrTx/>
              <a:buSzPct val="100000"/>
              <a:buFont typeface="Franklin Gothic Book" pitchFamily="34" charset="0"/>
              <a:buChar char="»"/>
            </a:pPr>
            <a:r>
              <a:rPr lang="en-ZA" dirty="0">
                <a:latin typeface="+mj-lt"/>
              </a:rPr>
              <a:t>An Eh-pH diagram is a diagram that illustrates the equilibrium occurrence of minerals and dissolved species as a function of Eh and </a:t>
            </a:r>
            <a:r>
              <a:rPr lang="en-ZA" dirty="0" err="1">
                <a:latin typeface="+mj-lt"/>
              </a:rPr>
              <a:t>pH.</a:t>
            </a:r>
            <a:r>
              <a:rPr lang="en-ZA" dirty="0">
                <a:latin typeface="+mj-lt"/>
              </a:rPr>
              <a:t> </a:t>
            </a:r>
            <a:endParaRPr lang="en-ZA" dirty="0" smtClean="0">
              <a:latin typeface="+mj-lt"/>
            </a:endParaRPr>
          </a:p>
          <a:p>
            <a:pPr marL="342900" indent="-342900" algn="l">
              <a:buClrTx/>
              <a:buSzPct val="100000"/>
              <a:buFont typeface="Franklin Gothic Book" pitchFamily="34" charset="0"/>
              <a:buChar char="»"/>
            </a:pPr>
            <a:r>
              <a:rPr lang="en-ZA" dirty="0">
                <a:latin typeface="+mj-lt"/>
              </a:rPr>
              <a:t>The </a:t>
            </a:r>
            <a:r>
              <a:rPr lang="en-ZA" dirty="0" smtClean="0">
                <a:latin typeface="+mj-lt"/>
              </a:rPr>
              <a:t>major application of </a:t>
            </a:r>
            <a:r>
              <a:rPr lang="en-ZA" dirty="0">
                <a:latin typeface="+mj-lt"/>
              </a:rPr>
              <a:t>Eh-pH diagrams in groundwater geochemistry is to illustrate the stability fields of solids and dissolved species in the solution depending on the redox potential and </a:t>
            </a:r>
            <a:r>
              <a:rPr lang="en-ZA" dirty="0" err="1">
                <a:latin typeface="+mj-lt"/>
              </a:rPr>
              <a:t>pH.</a:t>
            </a:r>
            <a:endParaRPr lang="en-ZA" dirty="0">
              <a:latin typeface="+mj-lt"/>
            </a:endParaRPr>
          </a:p>
          <a:p>
            <a:pPr marL="342900" indent="-342900" algn="l">
              <a:buClrTx/>
              <a:buSzPct val="100000"/>
              <a:buFont typeface="Franklin Gothic Book" pitchFamily="34" charset="0"/>
              <a:buChar char="»"/>
            </a:pPr>
            <a:endParaRPr lang="en-ZA" dirty="0" smtClean="0">
              <a:latin typeface="+mj-lt"/>
            </a:endParaRPr>
          </a:p>
          <a:p>
            <a:pPr marL="342900" indent="-342900" algn="l">
              <a:buClrTx/>
              <a:buSzPct val="100000"/>
              <a:buFont typeface="Franklin Gothic Book" pitchFamily="34" charset="0"/>
              <a:buChar char="»"/>
            </a:pPr>
            <a:endParaRPr lang="en-ZA" dirty="0" smtClean="0">
              <a:latin typeface="+mj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ZA" smtClean="0"/>
              <a:t>2012/05/23</a:t>
            </a:r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/>
              <a:t>University of Pretoria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FD451-F6CC-4588-979D-F1D36F67C237}" type="slidenum">
              <a:rPr lang="en-ZA" smtClean="0"/>
              <a:t>18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3323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91680" y="1052736"/>
            <a:ext cx="5723468" cy="842096"/>
          </a:xfrm>
        </p:spPr>
        <p:txBody>
          <a:bodyPr>
            <a:normAutofit/>
          </a:bodyPr>
          <a:lstStyle/>
          <a:p>
            <a:r>
              <a:rPr lang="en-ZA" b="1" dirty="0" smtClean="0">
                <a:ln>
                  <a:solidFill>
                    <a:srgbClr val="0070C0"/>
                  </a:solidFill>
                </a:ln>
                <a:effectLst>
                  <a:reflection blurRad="6350" stA="55000" endA="300" endPos="45500" dir="5400000" sy="-100000" algn="bl" rotWithShape="0"/>
                </a:effectLst>
              </a:rPr>
              <a:t>5. Conclusion</a:t>
            </a:r>
            <a:endParaRPr lang="en-ZA" b="1" dirty="0">
              <a:ln>
                <a:solidFill>
                  <a:srgbClr val="0070C0"/>
                </a:solidFill>
              </a:ln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763688" y="2276872"/>
            <a:ext cx="5616624" cy="2664296"/>
          </a:xfrm>
        </p:spPr>
        <p:txBody>
          <a:bodyPr>
            <a:normAutofit/>
          </a:bodyPr>
          <a:lstStyle/>
          <a:p>
            <a:pPr marL="342900" indent="-342900" algn="l">
              <a:buClrTx/>
              <a:buSzPct val="100000"/>
              <a:buFont typeface="Franklin Gothic Book" pitchFamily="34" charset="0"/>
              <a:buChar char="»"/>
            </a:pPr>
            <a:r>
              <a:rPr lang="en-ZA" dirty="0">
                <a:latin typeface="+mj-lt"/>
              </a:rPr>
              <a:t>Drawn Eh-pH diagrams from the case study determined different speciation of trace elements in the Angola deep-seawater basin and provided the insight understanding in the marine </a:t>
            </a:r>
            <a:r>
              <a:rPr lang="en-ZA" dirty="0" smtClean="0">
                <a:latin typeface="+mj-lt"/>
              </a:rPr>
              <a:t>geochemistry.</a:t>
            </a:r>
          </a:p>
          <a:p>
            <a:pPr marL="342900" indent="-342900" algn="l">
              <a:buClrTx/>
              <a:buSzPct val="100000"/>
              <a:buFont typeface="Franklin Gothic Book" pitchFamily="34" charset="0"/>
              <a:buChar char="»"/>
            </a:pPr>
            <a:endParaRPr lang="en-ZA" dirty="0" smtClean="0">
              <a:latin typeface="+mj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ZA" smtClean="0"/>
              <a:t>2012/05/23</a:t>
            </a:r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/>
              <a:t>University of Pretoria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FD451-F6CC-4588-979D-F1D36F67C237}" type="slidenum">
              <a:rPr lang="en-ZA" smtClean="0"/>
              <a:t>19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6219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19672" y="1196752"/>
            <a:ext cx="5723468" cy="770089"/>
          </a:xfrm>
        </p:spPr>
        <p:txBody>
          <a:bodyPr>
            <a:normAutofit fontScale="90000"/>
          </a:bodyPr>
          <a:lstStyle/>
          <a:p>
            <a:r>
              <a:rPr lang="en-ZA" b="1" dirty="0" smtClean="0">
                <a:ln>
                  <a:solidFill>
                    <a:srgbClr val="0070C0"/>
                  </a:solidFill>
                </a:ln>
                <a:effectLst>
                  <a:reflection blurRad="6350" stA="55000" endA="300" endPos="45500" dir="5400000" sy="-100000" algn="bl" rotWithShape="0"/>
                </a:effectLst>
              </a:rPr>
              <a:t>Contents</a:t>
            </a:r>
            <a:endParaRPr lang="en-ZA" b="1" dirty="0">
              <a:ln>
                <a:solidFill>
                  <a:srgbClr val="0070C0"/>
                </a:solidFill>
              </a:ln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ZA" smtClean="0"/>
              <a:t>2012/05/23</a:t>
            </a:r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University of Pretoria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FD451-F6CC-4588-979D-F1D36F67C237}" type="slidenum">
              <a:rPr lang="en-ZA" smtClean="0"/>
              <a:t>2</a:t>
            </a:fld>
            <a:endParaRPr lang="en-ZA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619672" y="2276872"/>
            <a:ext cx="6264696" cy="2808312"/>
          </a:xfrm>
        </p:spPr>
        <p:txBody>
          <a:bodyPr/>
          <a:lstStyle/>
          <a:p>
            <a:pPr algn="l"/>
            <a:r>
              <a:rPr lang="en-ZA" dirty="0" smtClean="0">
                <a:latin typeface="+mj-lt"/>
              </a:rPr>
              <a:t>1. What is an Eh-pH diagram?</a:t>
            </a:r>
          </a:p>
          <a:p>
            <a:pPr algn="l"/>
            <a:r>
              <a:rPr lang="en-ZA" dirty="0" smtClean="0">
                <a:latin typeface="+mj-lt"/>
              </a:rPr>
              <a:t>2. How do we construct an Eh-pH diagram?</a:t>
            </a:r>
          </a:p>
          <a:p>
            <a:pPr algn="l"/>
            <a:r>
              <a:rPr lang="en-ZA" dirty="0" smtClean="0">
                <a:latin typeface="+mj-lt"/>
              </a:rPr>
              <a:t>3. Their applications in geochemistry</a:t>
            </a:r>
          </a:p>
          <a:p>
            <a:pPr algn="l"/>
            <a:r>
              <a:rPr lang="en-ZA" dirty="0" smtClean="0">
                <a:latin typeface="+mj-lt"/>
              </a:rPr>
              <a:t>4. Case study</a:t>
            </a:r>
          </a:p>
          <a:p>
            <a:pPr algn="l"/>
            <a:r>
              <a:rPr lang="en-ZA" dirty="0" smtClean="0">
                <a:latin typeface="+mj-lt"/>
              </a:rPr>
              <a:t>5. Conclusion</a:t>
            </a:r>
          </a:p>
          <a:p>
            <a:pPr algn="l"/>
            <a:r>
              <a:rPr lang="en-ZA" dirty="0" smtClean="0">
                <a:latin typeface="+mj-lt"/>
              </a:rPr>
              <a:t>6. References</a:t>
            </a:r>
          </a:p>
          <a:p>
            <a:pPr algn="l"/>
            <a:endParaRPr lang="en-ZA" dirty="0" smtClean="0">
              <a:latin typeface="+mj-lt"/>
            </a:endParaRPr>
          </a:p>
          <a:p>
            <a:pPr algn="l"/>
            <a:endParaRPr lang="en-ZA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809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91680" y="1052736"/>
            <a:ext cx="5723468" cy="842096"/>
          </a:xfrm>
        </p:spPr>
        <p:txBody>
          <a:bodyPr>
            <a:normAutofit/>
          </a:bodyPr>
          <a:lstStyle/>
          <a:p>
            <a:r>
              <a:rPr lang="en-ZA" b="1" dirty="0">
                <a:ln>
                  <a:solidFill>
                    <a:srgbClr val="0070C0"/>
                  </a:solidFill>
                </a:ln>
                <a:effectLst>
                  <a:reflection blurRad="6350" stA="55000" endA="300" endPos="45500" dir="5400000" sy="-100000" algn="bl" rotWithShape="0"/>
                </a:effectLst>
              </a:rPr>
              <a:t>6</a:t>
            </a:r>
            <a:r>
              <a:rPr lang="en-ZA" b="1" dirty="0" smtClean="0">
                <a:ln>
                  <a:solidFill>
                    <a:srgbClr val="0070C0"/>
                  </a:solidFill>
                </a:ln>
                <a:effectLst>
                  <a:reflection blurRad="6350" stA="55000" endA="300" endPos="45500" dir="5400000" sy="-100000" algn="bl" rotWithShape="0"/>
                </a:effectLst>
              </a:rPr>
              <a:t>. References</a:t>
            </a:r>
            <a:endParaRPr lang="en-ZA" b="1" dirty="0">
              <a:ln>
                <a:solidFill>
                  <a:srgbClr val="0070C0"/>
                </a:solidFill>
              </a:ln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763688" y="1988840"/>
            <a:ext cx="5616624" cy="3168352"/>
          </a:xfrm>
        </p:spPr>
        <p:txBody>
          <a:bodyPr>
            <a:normAutofit fontScale="47500" lnSpcReduction="20000"/>
          </a:bodyPr>
          <a:lstStyle/>
          <a:p>
            <a:pPr marL="457200" lvl="0" indent="-457200" algn="l">
              <a:buFont typeface="+mj-lt"/>
              <a:buAutoNum type="arabicPeriod"/>
            </a:pPr>
            <a:r>
              <a:rPr lang="en-ZA" dirty="0" err="1"/>
              <a:t>Bruland</a:t>
            </a:r>
            <a:r>
              <a:rPr lang="en-ZA" dirty="0"/>
              <a:t>, K. W. (1983) Trace metals in sea-water. In Chemical Oceanography (</a:t>
            </a:r>
            <a:r>
              <a:rPr lang="en-ZA" dirty="0" err="1"/>
              <a:t>eds.J.P.RileyandR</a:t>
            </a:r>
            <a:r>
              <a:rPr lang="en-ZA" dirty="0"/>
              <a:t>. Chester), Vol. 8, pp. 157–220. Academic Press, London.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en-ZA" dirty="0"/>
              <a:t>Collins, A.G. (1975). Geochemistry of oilfield waters. Elsevier scientific publishing company, Amsterdam.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en-ZA" dirty="0" err="1"/>
              <a:t>Cosovic</a:t>
            </a:r>
            <a:r>
              <a:rPr lang="en-ZA" dirty="0"/>
              <a:t>, B., </a:t>
            </a:r>
            <a:r>
              <a:rPr lang="en-ZA" dirty="0" err="1"/>
              <a:t>Degobbis</a:t>
            </a:r>
            <a:r>
              <a:rPr lang="en-ZA" dirty="0"/>
              <a:t>, D., </a:t>
            </a:r>
            <a:r>
              <a:rPr lang="en-ZA" dirty="0" err="1"/>
              <a:t>Bilinski</a:t>
            </a:r>
            <a:r>
              <a:rPr lang="en-ZA" dirty="0"/>
              <a:t>, H., and </a:t>
            </a:r>
            <a:r>
              <a:rPr lang="en-ZA" dirty="0" err="1"/>
              <a:t>Branica</a:t>
            </a:r>
            <a:r>
              <a:rPr lang="en-ZA" dirty="0"/>
              <a:t>, M. (1982) Inorganic cobalt species in seawater. </a:t>
            </a:r>
            <a:r>
              <a:rPr lang="en-ZA" dirty="0" err="1"/>
              <a:t>Geochim</a:t>
            </a:r>
            <a:r>
              <a:rPr lang="en-ZA" dirty="0"/>
              <a:t>. </a:t>
            </a:r>
            <a:r>
              <a:rPr lang="en-ZA" dirty="0" err="1"/>
              <a:t>Cosmochim</a:t>
            </a:r>
            <a:r>
              <a:rPr lang="en-ZA" dirty="0"/>
              <a:t>. </a:t>
            </a:r>
            <a:r>
              <a:rPr lang="en-ZA" i="1" dirty="0" err="1"/>
              <a:t>Acta</a:t>
            </a:r>
            <a:r>
              <a:rPr lang="en-ZA" dirty="0"/>
              <a:t> 46 , 151–158.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en-ZA" dirty="0"/>
              <a:t>Crittenden, J.C., </a:t>
            </a:r>
            <a:r>
              <a:rPr lang="en-ZA" dirty="0" err="1"/>
              <a:t>Trussell</a:t>
            </a:r>
            <a:r>
              <a:rPr lang="en-ZA" dirty="0"/>
              <a:t>, R.R., Hand, D.W., Howe, K.J. and </a:t>
            </a:r>
            <a:r>
              <a:rPr lang="en-ZA" dirty="0" err="1"/>
              <a:t>Tchobanoglous</a:t>
            </a:r>
            <a:r>
              <a:rPr lang="en-ZA" dirty="0"/>
              <a:t>, G. (2005). Water treatment: Principles and design. Second edition. John Wiley and Sons, </a:t>
            </a:r>
            <a:r>
              <a:rPr lang="en-ZA" dirty="0" err="1"/>
              <a:t>Inc</a:t>
            </a:r>
            <a:r>
              <a:rPr lang="en-ZA" dirty="0"/>
              <a:t>, Hoboken, New Jersey.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en-ZA" dirty="0" err="1"/>
              <a:t>Garrels</a:t>
            </a:r>
            <a:r>
              <a:rPr lang="en-ZA" dirty="0"/>
              <a:t>, R.M. and Christ, C.L. (1965). Solutions, Minerals and </a:t>
            </a:r>
            <a:r>
              <a:rPr lang="en-ZA" dirty="0" err="1"/>
              <a:t>Equilibria</a:t>
            </a:r>
            <a:r>
              <a:rPr lang="en-ZA" dirty="0"/>
              <a:t>. Harper and Row, New York and John </a:t>
            </a:r>
            <a:r>
              <a:rPr lang="en-ZA" dirty="0" err="1"/>
              <a:t>Weatherhill</a:t>
            </a:r>
            <a:r>
              <a:rPr lang="en-ZA" dirty="0"/>
              <a:t>, </a:t>
            </a:r>
            <a:r>
              <a:rPr lang="en-ZA" dirty="0" err="1"/>
              <a:t>Inc</a:t>
            </a:r>
            <a:r>
              <a:rPr lang="en-ZA" dirty="0"/>
              <a:t>, Tokyo.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en-ZA" u="sng" dirty="0" err="1">
                <a:hlinkClick r:id="rId2"/>
              </a:rPr>
              <a:t>Ghosh</a:t>
            </a:r>
            <a:r>
              <a:rPr lang="en-ZA" dirty="0"/>
              <a:t>, A. and </a:t>
            </a:r>
            <a:r>
              <a:rPr lang="en-ZA" dirty="0">
                <a:hlinkClick r:id="rId3"/>
              </a:rPr>
              <a:t>Ray</a:t>
            </a:r>
            <a:r>
              <a:rPr lang="en-ZA" dirty="0"/>
              <a:t>, S.H. (1991). Principles Of Extractive Metallurgy. Second Edition. New Age International (P) Ltd. New Delhi.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en-ZA" dirty="0" err="1"/>
              <a:t>Glasby</a:t>
            </a:r>
            <a:r>
              <a:rPr lang="en-ZA" dirty="0"/>
              <a:t>, G.P. and Schulz, H.D. (1999). Eh, pH Diagrams for </a:t>
            </a:r>
            <a:r>
              <a:rPr lang="en-ZA" dirty="0" err="1"/>
              <a:t>Mn</a:t>
            </a:r>
            <a:r>
              <a:rPr lang="en-ZA" dirty="0"/>
              <a:t>, Fe, Co, Ni, Cu and As under Seawater Conditions: Application of Two New Types of Eh, pH Diagrams to study of Specific problems in Marine Geochemistry. Kluwer Academic, Netherland. Vol.5: 227-248.</a:t>
            </a:r>
          </a:p>
          <a:p>
            <a:pPr marL="457200" indent="-457200" algn="l">
              <a:buClrTx/>
              <a:buSzPct val="100000"/>
              <a:buFont typeface="+mj-lt"/>
              <a:buAutoNum type="arabicPeriod"/>
            </a:pPr>
            <a:endParaRPr lang="en-ZA" dirty="0" smtClean="0">
              <a:latin typeface="+mj-lt"/>
            </a:endParaRPr>
          </a:p>
          <a:p>
            <a:pPr marL="342900" indent="-342900" algn="l">
              <a:buClrTx/>
              <a:buSzPct val="100000"/>
              <a:buFont typeface="Franklin Gothic Book" pitchFamily="34" charset="0"/>
              <a:buChar char="»"/>
            </a:pPr>
            <a:endParaRPr lang="en-ZA" dirty="0" smtClean="0">
              <a:latin typeface="+mj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ZA" smtClean="0"/>
              <a:t>2012/05/23</a:t>
            </a:r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/>
              <a:t>University of Pretoria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FD451-F6CC-4588-979D-F1D36F67C237}" type="slidenum">
              <a:rPr lang="en-ZA" smtClean="0"/>
              <a:t>20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676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19672" y="1268760"/>
            <a:ext cx="5723468" cy="1274145"/>
          </a:xfrm>
        </p:spPr>
        <p:txBody>
          <a:bodyPr>
            <a:normAutofit fontScale="90000"/>
          </a:bodyPr>
          <a:lstStyle/>
          <a:p>
            <a:r>
              <a:rPr lang="en-ZA" b="1" dirty="0" smtClean="0">
                <a:ln>
                  <a:solidFill>
                    <a:srgbClr val="0070C0"/>
                  </a:solidFill>
                </a:ln>
                <a:effectLst>
                  <a:reflection blurRad="6350" stA="55000" endA="300" endPos="45500" dir="5400000" sy="-100000" algn="bl" rotWithShape="0"/>
                </a:effectLst>
              </a:rPr>
              <a:t>1. What is an Eh-pH diagram?</a:t>
            </a:r>
            <a:endParaRPr lang="en-ZA" b="1" dirty="0">
              <a:ln>
                <a:solidFill>
                  <a:srgbClr val="0070C0"/>
                </a:solidFill>
              </a:ln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ZA" smtClean="0"/>
              <a:t>2012/05/23</a:t>
            </a:r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University of Pretoria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FD451-F6CC-4588-979D-F1D36F67C237}" type="slidenum">
              <a:rPr lang="en-ZA" smtClean="0"/>
              <a:t>3</a:t>
            </a:fld>
            <a:endParaRPr lang="en-ZA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88808" y="2996952"/>
            <a:ext cx="5712179" cy="1524000"/>
          </a:xfrm>
        </p:spPr>
        <p:txBody>
          <a:bodyPr>
            <a:normAutofit lnSpcReduction="10000"/>
          </a:bodyPr>
          <a:lstStyle/>
          <a:p>
            <a:pPr marL="342900" indent="-342900">
              <a:buClr>
                <a:schemeClr val="tx1"/>
              </a:buClr>
              <a:buSzPct val="100000"/>
              <a:buFont typeface="Constantia" pitchFamily="18" charset="0"/>
              <a:buChar char="»"/>
            </a:pPr>
            <a:r>
              <a:rPr lang="en-ZA" dirty="0">
                <a:latin typeface="+mj-lt"/>
              </a:rPr>
              <a:t>I</a:t>
            </a:r>
            <a:r>
              <a:rPr lang="en-ZA" dirty="0" smtClean="0">
                <a:latin typeface="+mj-lt"/>
              </a:rPr>
              <a:t>s </a:t>
            </a:r>
            <a:r>
              <a:rPr lang="en-ZA" dirty="0">
                <a:latin typeface="+mj-lt"/>
              </a:rPr>
              <a:t>a diagram that illustrates the equilibrium </a:t>
            </a:r>
            <a:r>
              <a:rPr lang="en-ZA" dirty="0" smtClean="0">
                <a:latin typeface="+mj-lt"/>
              </a:rPr>
              <a:t>stability occurrence </a:t>
            </a:r>
            <a:r>
              <a:rPr lang="en-ZA" dirty="0">
                <a:latin typeface="+mj-lt"/>
              </a:rPr>
              <a:t>of minerals and dissolved species as a function of Eh and </a:t>
            </a:r>
            <a:r>
              <a:rPr lang="en-ZA" dirty="0" err="1">
                <a:latin typeface="+mj-lt"/>
              </a:rPr>
              <a:t>pH.</a:t>
            </a:r>
            <a:r>
              <a:rPr lang="en-ZA" dirty="0">
                <a:latin typeface="+mj-lt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3563888" y="5375155"/>
            <a:ext cx="176202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ZA" sz="1100" dirty="0" smtClean="0">
                <a:effectLst/>
                <a:latin typeface="+mj-lt"/>
                <a:ea typeface="Calibri"/>
                <a:cs typeface="Times New Roman"/>
              </a:rPr>
              <a:t>(</a:t>
            </a:r>
            <a:r>
              <a:rPr lang="en-ZA" sz="1100" dirty="0" err="1" smtClean="0">
                <a:effectLst/>
                <a:latin typeface="+mj-lt"/>
                <a:ea typeface="Calibri"/>
                <a:cs typeface="Times New Roman"/>
              </a:rPr>
              <a:t>Poehls</a:t>
            </a:r>
            <a:r>
              <a:rPr lang="en-ZA" sz="1100" dirty="0" smtClean="0">
                <a:effectLst/>
                <a:latin typeface="+mj-lt"/>
                <a:ea typeface="Calibri"/>
                <a:cs typeface="Times New Roman"/>
              </a:rPr>
              <a:t> and Smith 2009). </a:t>
            </a:r>
            <a:endParaRPr lang="en-ZA" sz="1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3834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19672" y="1268760"/>
            <a:ext cx="5723468" cy="1274145"/>
          </a:xfrm>
        </p:spPr>
        <p:txBody>
          <a:bodyPr>
            <a:normAutofit fontScale="90000"/>
          </a:bodyPr>
          <a:lstStyle/>
          <a:p>
            <a:r>
              <a:rPr lang="en-ZA" b="1" dirty="0" smtClean="0">
                <a:ln>
                  <a:solidFill>
                    <a:srgbClr val="0070C0"/>
                  </a:solidFill>
                </a:ln>
                <a:effectLst>
                  <a:reflection blurRad="6350" stA="55000" endA="300" endPos="45500" dir="5400000" sy="-100000" algn="bl" rotWithShape="0"/>
                </a:effectLst>
              </a:rPr>
              <a:t>1. What is an Eh-pH diagram?</a:t>
            </a:r>
            <a:endParaRPr lang="en-ZA" b="1" dirty="0">
              <a:ln>
                <a:solidFill>
                  <a:srgbClr val="0070C0"/>
                </a:solidFill>
              </a:ln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ZA" smtClean="0"/>
              <a:t>2012/05/23</a:t>
            </a:r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University of Pretoria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FD451-F6CC-4588-979D-F1D36F67C237}" type="slidenum">
              <a:rPr lang="en-ZA" smtClean="0"/>
              <a:t>4</a:t>
            </a:fld>
            <a:endParaRPr lang="en-ZA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88808" y="2780928"/>
            <a:ext cx="6439576" cy="2376264"/>
          </a:xfrm>
        </p:spPr>
        <p:txBody>
          <a:bodyPr>
            <a:normAutofit/>
          </a:bodyPr>
          <a:lstStyle/>
          <a:p>
            <a:pPr marL="342900" indent="-342900" algn="l">
              <a:buClrTx/>
              <a:buSzPct val="100000"/>
              <a:buFont typeface="Constantia" pitchFamily="18" charset="0"/>
              <a:buChar char="»"/>
            </a:pPr>
            <a:r>
              <a:rPr lang="en-ZA" dirty="0" smtClean="0">
                <a:latin typeface="+mj-lt"/>
              </a:rPr>
              <a:t>Redox potential (Eh) </a:t>
            </a:r>
            <a:r>
              <a:rPr lang="en-ZA" dirty="0">
                <a:latin typeface="+mj-lt"/>
              </a:rPr>
              <a:t>is the energy gained through the transfer of one mole of </a:t>
            </a:r>
            <a:r>
              <a:rPr lang="en-ZA" dirty="0" smtClean="0">
                <a:latin typeface="+mj-lt"/>
              </a:rPr>
              <a:t>electron </a:t>
            </a:r>
            <a:r>
              <a:rPr lang="en-ZA" dirty="0">
                <a:latin typeface="+mj-lt"/>
              </a:rPr>
              <a:t>from an oxidant to </a:t>
            </a:r>
            <a:r>
              <a:rPr lang="en-ZA" dirty="0" smtClean="0">
                <a:latin typeface="+mj-lt"/>
              </a:rPr>
              <a:t>hydrogen.</a:t>
            </a:r>
          </a:p>
          <a:p>
            <a:pPr marL="342900" indent="-342900" algn="l">
              <a:buClrTx/>
              <a:buSzPct val="100000"/>
              <a:buFont typeface="Constantia" pitchFamily="18" charset="0"/>
              <a:buChar char="»"/>
            </a:pPr>
            <a:r>
              <a:rPr lang="en-ZA" dirty="0" smtClean="0">
                <a:latin typeface="+mj-lt"/>
              </a:rPr>
              <a:t>The pH </a:t>
            </a:r>
            <a:r>
              <a:rPr lang="en-ZA" dirty="0">
                <a:latin typeface="+mj-lt"/>
              </a:rPr>
              <a:t>is a negative log base of 10 molar activity of H</a:t>
            </a:r>
            <a:r>
              <a:rPr lang="en-ZA" baseline="30000" dirty="0">
                <a:latin typeface="+mj-lt"/>
              </a:rPr>
              <a:t>+</a:t>
            </a:r>
            <a:r>
              <a:rPr lang="en-ZA" dirty="0">
                <a:latin typeface="+mj-lt"/>
              </a:rPr>
              <a:t> in aqueous solution </a:t>
            </a:r>
          </a:p>
        </p:txBody>
      </p:sp>
      <p:sp>
        <p:nvSpPr>
          <p:cNvPr id="9" name="Rectangle 8"/>
          <p:cNvSpPr/>
          <p:nvPr/>
        </p:nvSpPr>
        <p:spPr>
          <a:xfrm>
            <a:off x="2987824" y="5388601"/>
            <a:ext cx="176202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ZA" sz="1100" dirty="0" smtClean="0">
                <a:effectLst/>
                <a:latin typeface="+mj-lt"/>
                <a:ea typeface="Calibri"/>
                <a:cs typeface="Times New Roman"/>
              </a:rPr>
              <a:t>(</a:t>
            </a:r>
            <a:r>
              <a:rPr lang="en-ZA" sz="1100" dirty="0" err="1" smtClean="0">
                <a:effectLst/>
                <a:latin typeface="+mj-lt"/>
                <a:ea typeface="Calibri"/>
                <a:cs typeface="Times New Roman"/>
              </a:rPr>
              <a:t>Poehls</a:t>
            </a:r>
            <a:r>
              <a:rPr lang="en-ZA" sz="1100" dirty="0" smtClean="0">
                <a:effectLst/>
                <a:latin typeface="+mj-lt"/>
                <a:ea typeface="Calibri"/>
                <a:cs typeface="Times New Roman"/>
              </a:rPr>
              <a:t> and Smith 2009). </a:t>
            </a:r>
            <a:endParaRPr lang="en-ZA" sz="11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4048" y="5387784"/>
            <a:ext cx="109517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100" dirty="0">
                <a:latin typeface="+mj-lt"/>
              </a:rPr>
              <a:t>(Henke 2009). </a:t>
            </a:r>
          </a:p>
        </p:txBody>
      </p:sp>
    </p:spTree>
    <p:extLst>
      <p:ext uri="{BB962C8B-B14F-4D97-AF65-F5344CB8AC3E}">
        <p14:creationId xmlns:p14="http://schemas.microsoft.com/office/powerpoint/2010/main" val="198506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19672" y="1268760"/>
            <a:ext cx="5723468" cy="1274145"/>
          </a:xfrm>
        </p:spPr>
        <p:txBody>
          <a:bodyPr>
            <a:normAutofit fontScale="90000"/>
          </a:bodyPr>
          <a:lstStyle/>
          <a:p>
            <a:r>
              <a:rPr lang="en-ZA" b="1" dirty="0" smtClean="0">
                <a:ln>
                  <a:solidFill>
                    <a:srgbClr val="0070C0"/>
                  </a:solidFill>
                </a:ln>
                <a:effectLst>
                  <a:reflection blurRad="6350" stA="55000" endA="300" endPos="45500" dir="5400000" sy="-100000" algn="bl" rotWithShape="0"/>
                </a:effectLst>
              </a:rPr>
              <a:t>1. What is an Eh-pH diagram?</a:t>
            </a:r>
            <a:endParaRPr lang="en-ZA" b="1" dirty="0">
              <a:ln>
                <a:solidFill>
                  <a:srgbClr val="0070C0"/>
                </a:solidFill>
              </a:ln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ZA" dirty="0" smtClean="0"/>
              <a:t>2012/05/23</a:t>
            </a:r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University of Pretoria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FD451-F6CC-4588-979D-F1D36F67C237}" type="slidenum">
              <a:rPr lang="en-ZA" smtClean="0"/>
              <a:t>5</a:t>
            </a:fld>
            <a:endParaRPr lang="en-ZA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88808" y="2780928"/>
            <a:ext cx="6439576" cy="2376264"/>
          </a:xfrm>
        </p:spPr>
        <p:txBody>
          <a:bodyPr>
            <a:normAutofit lnSpcReduction="10000"/>
          </a:bodyPr>
          <a:lstStyle/>
          <a:p>
            <a:pPr marL="342900" indent="-342900" algn="l">
              <a:buClrTx/>
              <a:buSzPct val="100000"/>
              <a:buFont typeface="Constantia" pitchFamily="18" charset="0"/>
              <a:buChar char="»"/>
            </a:pPr>
            <a:r>
              <a:rPr lang="en-ZA" dirty="0" smtClean="0">
                <a:latin typeface="+mj-lt"/>
              </a:rPr>
              <a:t>Eh-pH diagrams are calculated using Nernst equation.</a:t>
            </a:r>
          </a:p>
          <a:p>
            <a:pPr marL="342900" indent="-342900" algn="l">
              <a:buClrTx/>
              <a:buSzPct val="100000"/>
              <a:buFont typeface="Constantia" pitchFamily="18" charset="0"/>
              <a:buChar char="»"/>
            </a:pPr>
            <a:r>
              <a:rPr lang="en-ZA" dirty="0" smtClean="0">
                <a:latin typeface="+mj-lt"/>
              </a:rPr>
              <a:t>They depend on the temperature and pressure of the reaction.</a:t>
            </a:r>
          </a:p>
          <a:p>
            <a:pPr marL="342900" indent="-342900" algn="l">
              <a:buClrTx/>
              <a:buSzPct val="100000"/>
              <a:buFont typeface="Constantia" pitchFamily="18" charset="0"/>
              <a:buChar char="»"/>
            </a:pPr>
            <a:r>
              <a:rPr lang="en-ZA" dirty="0" smtClean="0">
                <a:latin typeface="+mj-lt"/>
              </a:rPr>
              <a:t>They can be constructed in 3D as a function of Eh, pH and partial pressure.</a:t>
            </a:r>
          </a:p>
          <a:p>
            <a:pPr marL="342900" indent="-342900" algn="l">
              <a:buClrTx/>
              <a:buSzPct val="100000"/>
              <a:buFont typeface="Constantia" pitchFamily="18" charset="0"/>
              <a:buChar char="»"/>
            </a:pPr>
            <a:endParaRPr lang="en-ZA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87824" y="5388601"/>
            <a:ext cx="176202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ZA" sz="1100" dirty="0" smtClean="0">
                <a:effectLst/>
                <a:latin typeface="+mj-lt"/>
                <a:ea typeface="Calibri"/>
                <a:cs typeface="Times New Roman"/>
              </a:rPr>
              <a:t>(</a:t>
            </a:r>
            <a:r>
              <a:rPr lang="en-ZA" sz="1100" dirty="0" err="1" smtClean="0">
                <a:effectLst/>
                <a:latin typeface="+mj-lt"/>
                <a:ea typeface="Calibri"/>
                <a:cs typeface="Times New Roman"/>
              </a:rPr>
              <a:t>Poehls</a:t>
            </a:r>
            <a:r>
              <a:rPr lang="en-ZA" sz="1100" dirty="0" smtClean="0">
                <a:effectLst/>
                <a:latin typeface="+mj-lt"/>
                <a:ea typeface="Calibri"/>
                <a:cs typeface="Times New Roman"/>
              </a:rPr>
              <a:t> and Smith 2009). </a:t>
            </a:r>
            <a:endParaRPr lang="en-ZA" sz="11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4048" y="5387784"/>
            <a:ext cx="109517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100" dirty="0">
                <a:latin typeface="+mj-lt"/>
              </a:rPr>
              <a:t>(Henke 2009).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411760" y="3140968"/>
                <a:ext cx="4253024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ZA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𝑬𝒉</m:t>
                      </m:r>
                      <m:r>
                        <a:rPr lang="en-ZA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ZA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ZA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𝑬𝒉</m:t>
                          </m:r>
                        </m:e>
                        <m:sup>
                          <m:r>
                            <a:rPr lang="en-ZA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  <m:r>
                        <a:rPr lang="en-ZA" b="1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ZA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ZA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ZA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ZA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ZA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𝑹𝑻</m:t>
                          </m:r>
                        </m:num>
                        <m:den>
                          <m:r>
                            <a:rPr lang="en-ZA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𝒏𝑭</m:t>
                          </m:r>
                        </m:den>
                      </m:f>
                      <m:func>
                        <m:funcPr>
                          <m:ctrlPr>
                            <a:rPr lang="en-ZA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ZA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𝒍𝒐𝒈</m:t>
                          </m:r>
                        </m:fName>
                        <m:e>
                          <m:d>
                            <m:dPr>
                              <m:ctrlPr>
                                <a:rPr lang="en-ZA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ZA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ZA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ZA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𝑶𝒙𝒊𝒅𝒂𝒏𝒕</m:t>
                                      </m:r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ZA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ZA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𝑹𝒆𝒅𝒖𝒄𝒕𝒂𝒏𝒕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ZA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3140968"/>
                <a:ext cx="4253024" cy="71468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042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9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9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9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19672" y="1844824"/>
            <a:ext cx="5723468" cy="1274145"/>
          </a:xfrm>
        </p:spPr>
        <p:txBody>
          <a:bodyPr>
            <a:normAutofit fontScale="90000"/>
          </a:bodyPr>
          <a:lstStyle/>
          <a:p>
            <a:r>
              <a:rPr lang="en-ZA" b="1" dirty="0" smtClean="0">
                <a:ln>
                  <a:solidFill>
                    <a:srgbClr val="0070C0"/>
                  </a:solidFill>
                </a:ln>
                <a:effectLst>
                  <a:reflection blurRad="6350" stA="55000" endA="300" endPos="45500" dir="5400000" sy="-100000" algn="bl" rotWithShape="0"/>
                </a:effectLst>
              </a:rPr>
              <a:t>2. How do we construct an Eh-pH diagram?</a:t>
            </a:r>
            <a:endParaRPr lang="en-ZA" b="1" dirty="0">
              <a:ln>
                <a:solidFill>
                  <a:srgbClr val="0070C0"/>
                </a:solidFill>
              </a:ln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ZA" smtClean="0"/>
              <a:t>2012/05/23</a:t>
            </a:r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/>
              <a:t>University of Pretoria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FD451-F6CC-4588-979D-F1D36F67C237}" type="slidenum">
              <a:rPr lang="en-ZA" smtClean="0"/>
              <a:t>6</a:t>
            </a:fld>
            <a:endParaRPr lang="en-ZA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30057" y="3315754"/>
            <a:ext cx="6439576" cy="2072847"/>
          </a:xfrm>
        </p:spPr>
        <p:txBody>
          <a:bodyPr>
            <a:normAutofit/>
          </a:bodyPr>
          <a:lstStyle/>
          <a:p>
            <a:pPr marL="342900" indent="-342900" algn="l">
              <a:buClrTx/>
              <a:buSzPct val="100000"/>
              <a:buFont typeface="Constantia" pitchFamily="18" charset="0"/>
              <a:buChar char="»"/>
            </a:pPr>
            <a:r>
              <a:rPr lang="en-ZA" dirty="0">
                <a:latin typeface="+mj-lt"/>
              </a:rPr>
              <a:t>The stability of water is given as a function of hydrogen and oxygen partial </a:t>
            </a:r>
            <a:r>
              <a:rPr lang="en-ZA" dirty="0" smtClean="0">
                <a:latin typeface="+mj-lt"/>
              </a:rPr>
              <a:t>pressures.</a:t>
            </a:r>
          </a:p>
          <a:p>
            <a:pPr marL="342900" indent="-342900" algn="l">
              <a:buClrTx/>
              <a:buSzPct val="100000"/>
              <a:buFont typeface="Constantia" pitchFamily="18" charset="0"/>
              <a:buChar char="»"/>
            </a:pPr>
            <a:r>
              <a:rPr lang="en-ZA" dirty="0" smtClean="0">
                <a:latin typeface="+mj-lt"/>
              </a:rPr>
              <a:t>Determination of stability limit of water at 25</a:t>
            </a:r>
            <a:r>
              <a:rPr lang="en-ZA" baseline="30000" dirty="0" smtClean="0">
                <a:latin typeface="+mj-lt"/>
              </a:rPr>
              <a:t>0</a:t>
            </a:r>
            <a:r>
              <a:rPr lang="en-ZA" dirty="0" smtClean="0">
                <a:latin typeface="+mj-lt"/>
              </a:rPr>
              <a:t>C and 1 </a:t>
            </a:r>
            <a:r>
              <a:rPr lang="en-ZA" dirty="0" err="1" smtClean="0">
                <a:latin typeface="+mj-lt"/>
              </a:rPr>
              <a:t>atm</a:t>
            </a:r>
            <a:r>
              <a:rPr lang="en-ZA" dirty="0" smtClean="0">
                <a:latin typeface="+mj-lt"/>
              </a:rPr>
              <a:t>, using redox half reactions.</a:t>
            </a:r>
          </a:p>
          <a:p>
            <a:pPr marL="342900" indent="-342900" algn="l">
              <a:buClrTx/>
              <a:buSzPct val="100000"/>
              <a:buFont typeface="Constantia" pitchFamily="18" charset="0"/>
              <a:buChar char="»"/>
            </a:pPr>
            <a:endParaRPr lang="en-ZA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51920" y="5373216"/>
            <a:ext cx="174118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100" dirty="0">
                <a:latin typeface="+mj-lt"/>
              </a:rPr>
              <a:t>(</a:t>
            </a:r>
            <a:r>
              <a:rPr lang="en-ZA" sz="1100" dirty="0" err="1">
                <a:latin typeface="+mj-lt"/>
              </a:rPr>
              <a:t>Garrels</a:t>
            </a:r>
            <a:r>
              <a:rPr lang="en-ZA" sz="1100" dirty="0">
                <a:latin typeface="+mj-lt"/>
              </a:rPr>
              <a:t> and Christ 1965).</a:t>
            </a:r>
          </a:p>
        </p:txBody>
      </p:sp>
    </p:spTree>
    <p:extLst>
      <p:ext uri="{BB962C8B-B14F-4D97-AF65-F5344CB8AC3E}">
        <p14:creationId xmlns:p14="http://schemas.microsoft.com/office/powerpoint/2010/main" val="361195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47664" y="1052736"/>
            <a:ext cx="5723468" cy="770089"/>
          </a:xfrm>
        </p:spPr>
        <p:txBody>
          <a:bodyPr>
            <a:normAutofit fontScale="90000"/>
          </a:bodyPr>
          <a:lstStyle/>
          <a:p>
            <a:r>
              <a:rPr lang="en-ZA" b="1" dirty="0" smtClean="0">
                <a:ln>
                  <a:solidFill>
                    <a:srgbClr val="0070C0"/>
                  </a:solidFill>
                </a:ln>
                <a:effectLst>
                  <a:reflection blurRad="6350" stA="55000" endA="300" endPos="45500" dir="5400000" sy="-100000" algn="bl" rotWithShape="0"/>
                </a:effectLst>
              </a:rPr>
              <a:t>2. Continues…</a:t>
            </a:r>
            <a:endParaRPr lang="en-ZA" b="1" dirty="0">
              <a:ln>
                <a:solidFill>
                  <a:srgbClr val="0070C0"/>
                </a:solidFill>
              </a:ln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ZA" smtClean="0"/>
              <a:t>2012/05/23</a:t>
            </a:r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/>
              <a:t>University of Pretoria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FD451-F6CC-4588-979D-F1D36F67C237}" type="slidenum">
              <a:rPr lang="en-ZA" smtClean="0"/>
              <a:t>7</a:t>
            </a:fld>
            <a:endParaRPr lang="en-Z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ubtitle 6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530057" y="2132856"/>
                <a:ext cx="6439576" cy="3255745"/>
              </a:xfrm>
            </p:spPr>
            <p:txBody>
              <a:bodyPr>
                <a:normAutofit/>
              </a:bodyPr>
              <a:lstStyle/>
              <a:p>
                <a:pPr marL="342900" indent="-342900" algn="l">
                  <a:buClrTx/>
                  <a:buSzPct val="100000"/>
                  <a:buFont typeface="Constantia" pitchFamily="18" charset="0"/>
                  <a:buChar char="»"/>
                </a:pPr>
                <a:r>
                  <a:rPr lang="en-ZA" dirty="0" smtClean="0">
                    <a:latin typeface="+mj-lt"/>
                  </a:rPr>
                  <a:t>From the reaction: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ZA" i="1">
                            <a:latin typeface="Cambria Math"/>
                          </a:rPr>
                        </m:ctrlPr>
                      </m:sSubPr>
                      <m:e>
                        <m:r>
                          <a:rPr lang="en-ZA" i="1">
                            <a:latin typeface="Cambria Math"/>
                          </a:rPr>
                          <m:t>2</m:t>
                        </m:r>
                        <m:r>
                          <a:rPr lang="en-ZA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ZA" i="1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ZA" i="1">
                            <a:latin typeface="Cambria Math"/>
                          </a:rPr>
                        </m:ctrlPr>
                      </m:sSubPr>
                      <m:e>
                        <m:r>
                          <a:rPr lang="en-ZA" i="1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ZA" i="1"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en-ZA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ZA" i="1">
                            <a:latin typeface="Cambria Math"/>
                          </a:rPr>
                        </m:ctrlPr>
                      </m:sSubPr>
                      <m:e>
                        <m:r>
                          <a:rPr lang="en-ZA" i="1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ZA" i="1">
                            <a:latin typeface="Cambria Math"/>
                          </a:rPr>
                          <m:t>2</m:t>
                        </m:r>
                        <m:r>
                          <a:rPr lang="en-ZA" i="1">
                            <a:latin typeface="Cambria Math"/>
                          </a:rPr>
                          <m:t>𝑔</m:t>
                        </m:r>
                      </m:sub>
                    </m:sSub>
                    <m:r>
                      <a:rPr lang="en-ZA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ZA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ZA" i="1">
                            <a:latin typeface="Cambria Math"/>
                          </a:rPr>
                          <m:t>4</m:t>
                        </m:r>
                        <m:r>
                          <a:rPr lang="en-ZA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ZA" i="1">
                            <a:latin typeface="Cambria Math"/>
                          </a:rPr>
                          <m:t>𝑎𝑞</m:t>
                        </m:r>
                      </m:sub>
                      <m:sup>
                        <m:r>
                          <a:rPr lang="en-ZA" i="1">
                            <a:latin typeface="Cambria Math"/>
                          </a:rPr>
                          <m:t>+</m:t>
                        </m:r>
                      </m:sup>
                    </m:sSubSup>
                    <m:r>
                      <a:rPr lang="en-ZA" i="1">
                        <a:latin typeface="Cambria Math"/>
                      </a:rPr>
                      <m:t>+4</m:t>
                    </m:r>
                    <m:r>
                      <a:rPr lang="en-ZA" i="1">
                        <a:latin typeface="Cambria Math"/>
                      </a:rPr>
                      <m:t>𝑒</m:t>
                    </m:r>
                  </m:oMath>
                </a14:m>
                <a:r>
                  <a:rPr lang="en-ZA" dirty="0" smtClean="0">
                    <a:latin typeface="+mj-lt"/>
                  </a:rPr>
                  <a:t>, Eh is calculated using Nernst equation.</a:t>
                </a:r>
              </a:p>
              <a:p>
                <a:pPr marL="342900" indent="-342900" algn="l">
                  <a:buClrTx/>
                  <a:buSzPct val="100000"/>
                  <a:buFont typeface="Constantia" pitchFamily="18" charset="0"/>
                  <a:buChar char="»"/>
                </a:pPr>
                <a14:m>
                  <m:oMath xmlns:m="http://schemas.openxmlformats.org/officeDocument/2006/math">
                    <m:r>
                      <a:rPr lang="en-ZA" i="1">
                        <a:latin typeface="Cambria Math"/>
                      </a:rPr>
                      <m:t>𝐸h</m:t>
                    </m:r>
                    <m:r>
                      <a:rPr lang="en-ZA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ZA" i="1">
                            <a:latin typeface="Cambria Math"/>
                          </a:rPr>
                        </m:ctrlPr>
                      </m:sSupPr>
                      <m:e>
                        <m:r>
                          <a:rPr lang="en-ZA" i="1">
                            <a:latin typeface="Cambria Math"/>
                          </a:rPr>
                          <m:t>𝐸</m:t>
                        </m:r>
                      </m:e>
                      <m:sup>
                        <m:r>
                          <a:rPr lang="en-ZA" i="1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ZA" i="1">
                        <a:latin typeface="Cambria Math"/>
                      </a:rPr>
                      <m:t>−0.059</m:t>
                    </m:r>
                    <m:r>
                      <a:rPr lang="en-ZA" i="1">
                        <a:latin typeface="Cambria Math"/>
                      </a:rPr>
                      <m:t>𝑝𝐻</m:t>
                    </m:r>
                  </m:oMath>
                </a14:m>
                <a:endParaRPr lang="en-ZA" dirty="0" smtClean="0">
                  <a:latin typeface="+mj-lt"/>
                </a:endParaRPr>
              </a:p>
              <a:p>
                <a:pPr marL="342900" indent="-342900" algn="l">
                  <a:buClrTx/>
                  <a:buSzPct val="100000"/>
                  <a:buFont typeface="Constantia" pitchFamily="18" charset="0"/>
                  <a:buChar char="»"/>
                </a:pPr>
                <a:r>
                  <a:rPr lang="en-ZA" dirty="0" smtClean="0">
                    <a:latin typeface="+mj-lt"/>
                  </a:rPr>
                  <a:t>The equilibrium </a:t>
                </a:r>
                <a:r>
                  <a:rPr lang="en-ZA" dirty="0">
                    <a:latin typeface="+mj-lt"/>
                  </a:rPr>
                  <a:t>of water and oxygen is given as a function of a straight line with a slope of -0.059 volt per pH unit at partial pressure of 1 atmosphere and temperature of 25</a:t>
                </a:r>
                <a:r>
                  <a:rPr lang="en-ZA" baseline="30000" dirty="0">
                    <a:latin typeface="+mj-lt"/>
                  </a:rPr>
                  <a:t>0</a:t>
                </a:r>
                <a:r>
                  <a:rPr lang="en-ZA" dirty="0">
                    <a:latin typeface="+mj-lt"/>
                  </a:rPr>
                  <a:t>C in an Eh-pH diagram and has an interception of </a:t>
                </a:r>
                <a:r>
                  <a:rPr lang="en-ZA" dirty="0" smtClean="0">
                    <a:latin typeface="+mj-lt"/>
                  </a:rPr>
                  <a:t>E</a:t>
                </a:r>
                <a:r>
                  <a:rPr lang="en-ZA" baseline="30000" dirty="0" smtClean="0">
                    <a:latin typeface="+mj-lt"/>
                  </a:rPr>
                  <a:t>0 </a:t>
                </a:r>
                <a:endParaRPr lang="en-ZA" dirty="0" smtClean="0">
                  <a:latin typeface="+mj-lt"/>
                </a:endParaRPr>
              </a:p>
              <a:p>
                <a:pPr marL="342900" indent="-342900" algn="l">
                  <a:buClrTx/>
                  <a:buSzPct val="100000"/>
                  <a:buFont typeface="Constantia" pitchFamily="18" charset="0"/>
                  <a:buChar char="»"/>
                </a:pPr>
                <a:endParaRPr lang="en-ZA" dirty="0">
                  <a:latin typeface="+mj-lt"/>
                </a:endParaRPr>
              </a:p>
            </p:txBody>
          </p:sp>
        </mc:Choice>
        <mc:Fallback xmlns="">
          <p:sp>
            <p:nvSpPr>
              <p:cNvPr id="7" name="Subtitle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530057" y="2132856"/>
                <a:ext cx="6439576" cy="3255745"/>
              </a:xfrm>
              <a:blipFill rotWithShape="1">
                <a:blip r:embed="rId2"/>
                <a:stretch>
                  <a:fillRect l="-1515" t="-1498" r="-2178" b="-2434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3851920" y="5373216"/>
            <a:ext cx="174118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100" dirty="0">
                <a:latin typeface="+mj-lt"/>
              </a:rPr>
              <a:t>(</a:t>
            </a:r>
            <a:r>
              <a:rPr lang="en-ZA" sz="1100" dirty="0" err="1">
                <a:latin typeface="+mj-lt"/>
              </a:rPr>
              <a:t>Garrels</a:t>
            </a:r>
            <a:r>
              <a:rPr lang="en-ZA" sz="1100" dirty="0">
                <a:latin typeface="+mj-lt"/>
              </a:rPr>
              <a:t> and Christ 1965).</a:t>
            </a:r>
          </a:p>
        </p:txBody>
      </p:sp>
    </p:spTree>
    <p:extLst>
      <p:ext uri="{BB962C8B-B14F-4D97-AF65-F5344CB8AC3E}">
        <p14:creationId xmlns:p14="http://schemas.microsoft.com/office/powerpoint/2010/main" val="341669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47664" y="1052736"/>
            <a:ext cx="5723468" cy="770089"/>
          </a:xfrm>
        </p:spPr>
        <p:txBody>
          <a:bodyPr>
            <a:normAutofit fontScale="90000"/>
          </a:bodyPr>
          <a:lstStyle/>
          <a:p>
            <a:r>
              <a:rPr lang="en-ZA" b="1" dirty="0" smtClean="0">
                <a:ln>
                  <a:solidFill>
                    <a:srgbClr val="0070C0"/>
                  </a:solidFill>
                </a:ln>
                <a:effectLst>
                  <a:reflection blurRad="6350" stA="55000" endA="300" endPos="45500" dir="5400000" sy="-100000" algn="bl" rotWithShape="0"/>
                </a:effectLst>
              </a:rPr>
              <a:t>2. Continues…</a:t>
            </a:r>
            <a:endParaRPr lang="en-ZA" b="1" dirty="0">
              <a:ln>
                <a:solidFill>
                  <a:srgbClr val="0070C0"/>
                </a:solidFill>
              </a:ln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ZA" smtClean="0"/>
              <a:t>2012/05/23</a:t>
            </a:r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/>
              <a:t>University of Pretoria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FD451-F6CC-4588-979D-F1D36F67C237}" type="slidenum">
              <a:rPr lang="en-ZA" smtClean="0"/>
              <a:t>8</a:t>
            </a:fld>
            <a:endParaRPr lang="en-ZA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860031" y="2132856"/>
            <a:ext cx="3109601" cy="3255745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ClrTx/>
              <a:buSzPct val="100000"/>
              <a:buFont typeface="Constantia" pitchFamily="18" charset="0"/>
              <a:buChar char="»"/>
            </a:pPr>
            <a:r>
              <a:rPr lang="en-ZA" dirty="0">
                <a:latin typeface="+mj-lt"/>
              </a:rPr>
              <a:t>Figure 1 Stability limits of water as a function of Eh-pH at 25</a:t>
            </a:r>
            <a:r>
              <a:rPr lang="en-ZA" baseline="30000" dirty="0">
                <a:latin typeface="+mj-lt"/>
              </a:rPr>
              <a:t>0</a:t>
            </a:r>
            <a:r>
              <a:rPr lang="en-ZA" dirty="0">
                <a:latin typeface="+mj-lt"/>
              </a:rPr>
              <a:t>C and 1 </a:t>
            </a:r>
            <a:r>
              <a:rPr lang="en-ZA" dirty="0" smtClean="0">
                <a:latin typeface="+mj-lt"/>
              </a:rPr>
              <a:t>atm</a:t>
            </a:r>
            <a:r>
              <a:rPr lang="en-ZA" dirty="0">
                <a:latin typeface="+mj-lt"/>
              </a:rPr>
              <a:t>.</a:t>
            </a:r>
            <a:endParaRPr lang="en-ZA" dirty="0" smtClean="0">
              <a:latin typeface="+mj-lt"/>
            </a:endParaRPr>
          </a:p>
          <a:p>
            <a:pPr marL="342900" indent="-342900" algn="l">
              <a:buClrTx/>
              <a:buSzPct val="100000"/>
              <a:buFont typeface="Constantia" pitchFamily="18" charset="0"/>
              <a:buChar char="»"/>
            </a:pPr>
            <a:r>
              <a:rPr lang="en-ZA" dirty="0">
                <a:latin typeface="+mj-lt"/>
              </a:rPr>
              <a:t>T</a:t>
            </a:r>
            <a:r>
              <a:rPr lang="en-ZA" dirty="0" smtClean="0">
                <a:latin typeface="+mj-lt"/>
              </a:rPr>
              <a:t>he </a:t>
            </a:r>
            <a:r>
              <a:rPr lang="en-ZA" dirty="0">
                <a:latin typeface="+mj-lt"/>
              </a:rPr>
              <a:t>straight diagonal lines represent the partial pressures of oxygen and hydrogen at intermediate oxidation </a:t>
            </a:r>
            <a:r>
              <a:rPr lang="en-ZA" dirty="0" smtClean="0">
                <a:latin typeface="+mj-lt"/>
              </a:rPr>
              <a:t>potential. </a:t>
            </a:r>
            <a:endParaRPr lang="en-ZA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51920" y="5373216"/>
            <a:ext cx="174118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100" dirty="0">
                <a:latin typeface="+mj-lt"/>
              </a:rPr>
              <a:t>(</a:t>
            </a:r>
            <a:r>
              <a:rPr lang="en-ZA" sz="1100" dirty="0" err="1">
                <a:latin typeface="+mj-lt"/>
              </a:rPr>
              <a:t>Garrels</a:t>
            </a:r>
            <a:r>
              <a:rPr lang="en-ZA" sz="1100" dirty="0">
                <a:latin typeface="+mj-lt"/>
              </a:rPr>
              <a:t> and Christ 1965).</a:t>
            </a:r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1928943"/>
            <a:ext cx="3672409" cy="344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8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47664" y="1052736"/>
            <a:ext cx="5723468" cy="770089"/>
          </a:xfrm>
        </p:spPr>
        <p:txBody>
          <a:bodyPr>
            <a:normAutofit fontScale="90000"/>
          </a:bodyPr>
          <a:lstStyle/>
          <a:p>
            <a:r>
              <a:rPr lang="en-ZA" b="1" dirty="0" smtClean="0">
                <a:ln>
                  <a:solidFill>
                    <a:srgbClr val="0070C0"/>
                  </a:solidFill>
                </a:ln>
                <a:effectLst>
                  <a:reflection blurRad="6350" stA="55000" endA="300" endPos="45500" dir="5400000" sy="-100000" algn="bl" rotWithShape="0"/>
                </a:effectLst>
              </a:rPr>
              <a:t>2. Continues…</a:t>
            </a:r>
            <a:endParaRPr lang="en-ZA" b="1" dirty="0">
              <a:ln>
                <a:solidFill>
                  <a:srgbClr val="0070C0"/>
                </a:solidFill>
              </a:ln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ZA" smtClean="0"/>
              <a:t>2012/05/23</a:t>
            </a:r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/>
              <a:t>University of Pretoria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FD451-F6CC-4588-979D-F1D36F67C237}" type="slidenum">
              <a:rPr lang="en-ZA" smtClean="0"/>
              <a:t>9</a:t>
            </a:fld>
            <a:endParaRPr lang="en-Z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ubtitle 6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691681" y="2132856"/>
                <a:ext cx="6277952" cy="3255745"/>
              </a:xfrm>
            </p:spPr>
            <p:txBody>
              <a:bodyPr>
                <a:normAutofit/>
              </a:bodyPr>
              <a:lstStyle/>
              <a:p>
                <a:pPr marL="342900" indent="-342900" algn="l">
                  <a:buClrTx/>
                  <a:buSzPct val="100000"/>
                  <a:buFont typeface="Constantia" pitchFamily="18" charset="0"/>
                  <a:buChar char="»"/>
                </a:pPr>
                <a:r>
                  <a:rPr lang="en-ZA" dirty="0" smtClean="0">
                    <a:latin typeface="+mj-lt"/>
                  </a:rPr>
                  <a:t>The Nernst equation can be rewritten as </a:t>
                </a:r>
                <a14:m>
                  <m:oMath xmlns:m="http://schemas.openxmlformats.org/officeDocument/2006/math">
                    <m:r>
                      <a:rPr lang="en-ZA" i="1">
                        <a:latin typeface="Cambria Math"/>
                      </a:rPr>
                      <m:t>𝐸h</m:t>
                    </m:r>
                    <m:r>
                      <a:rPr lang="en-ZA" i="1">
                        <a:latin typeface="Cambria Math"/>
                      </a:rPr>
                      <m:t>=1.23+</m:t>
                    </m:r>
                    <m:f>
                      <m:fPr>
                        <m:ctrlPr>
                          <a:rPr lang="en-ZA" i="1">
                            <a:latin typeface="Cambria Math"/>
                          </a:rPr>
                        </m:ctrlPr>
                      </m:fPr>
                      <m:num>
                        <m:r>
                          <a:rPr lang="en-ZA" i="1">
                            <a:latin typeface="Cambria Math"/>
                          </a:rPr>
                          <m:t>0.059</m:t>
                        </m:r>
                      </m:num>
                      <m:den>
                        <m:r>
                          <a:rPr lang="en-ZA" i="1">
                            <a:latin typeface="Cambria Math"/>
                          </a:rPr>
                          <m:t>4</m:t>
                        </m:r>
                      </m:den>
                    </m:f>
                    <m:func>
                      <m:funcPr>
                        <m:ctrlPr>
                          <a:rPr lang="en-ZA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ZA">
                            <a:latin typeface="Cambria Math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Z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ZA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ZA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ZA" i="1">
                                    <a:latin typeface="Cambria Math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ZA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en-ZA" i="1">
                            <a:latin typeface="Cambria Math"/>
                          </a:rPr>
                          <m:t>−0.059</m:t>
                        </m:r>
                        <m:r>
                          <a:rPr lang="en-ZA" i="1">
                            <a:latin typeface="Cambria Math"/>
                          </a:rPr>
                          <m:t>𝑝𝐻</m:t>
                        </m:r>
                      </m:e>
                    </m:func>
                  </m:oMath>
                </a14:m>
                <a:endParaRPr lang="en-ZA" dirty="0" smtClean="0">
                  <a:latin typeface="+mj-lt"/>
                </a:endParaRPr>
              </a:p>
              <a:p>
                <a:pPr marL="342900" indent="-342900" algn="l">
                  <a:buClrTx/>
                  <a:buSzPct val="100000"/>
                  <a:buFont typeface="Constantia" pitchFamily="18" charset="0"/>
                  <a:buChar char="»"/>
                </a:pPr>
                <a:r>
                  <a:rPr lang="en-ZA" dirty="0">
                    <a:latin typeface="+mj-lt"/>
                  </a:rPr>
                  <a:t>The equation above can be used to plot a line on an Eh-pH diagram at any chosen pressure of </a:t>
                </a:r>
                <a:r>
                  <a:rPr lang="en-ZA" dirty="0" smtClean="0">
                    <a:latin typeface="+mj-lt"/>
                  </a:rPr>
                  <a:t>oxygen.</a:t>
                </a:r>
              </a:p>
            </p:txBody>
          </p:sp>
        </mc:Choice>
        <mc:Fallback xmlns="">
          <p:sp>
            <p:nvSpPr>
              <p:cNvPr id="7" name="Subtitle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691681" y="2132856"/>
                <a:ext cx="6277952" cy="3255745"/>
              </a:xfrm>
              <a:blipFill rotWithShape="1">
                <a:blip r:embed="rId2"/>
                <a:stretch>
                  <a:fillRect l="-1555" t="-1685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3851920" y="5373216"/>
            <a:ext cx="174118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100" dirty="0">
                <a:latin typeface="+mj-lt"/>
              </a:rPr>
              <a:t>(</a:t>
            </a:r>
            <a:r>
              <a:rPr lang="en-ZA" sz="1100" dirty="0" err="1">
                <a:latin typeface="+mj-lt"/>
              </a:rPr>
              <a:t>Garrels</a:t>
            </a:r>
            <a:r>
              <a:rPr lang="en-ZA" sz="1100" dirty="0">
                <a:latin typeface="+mj-lt"/>
              </a:rPr>
              <a:t> and Christ 1965).</a:t>
            </a:r>
          </a:p>
        </p:txBody>
      </p:sp>
    </p:spTree>
    <p:extLst>
      <p:ext uri="{BB962C8B-B14F-4D97-AF65-F5344CB8AC3E}">
        <p14:creationId xmlns:p14="http://schemas.microsoft.com/office/powerpoint/2010/main" val="416962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169</TotalTime>
  <Words>1335</Words>
  <Application>Microsoft Office PowerPoint</Application>
  <PresentationFormat>On-screen Show (4:3)</PresentationFormat>
  <Paragraphs>151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Pushpin</vt:lpstr>
      <vt:lpstr>The use of Eh-pH diagrams in groundwater geochemistry</vt:lpstr>
      <vt:lpstr>Contents</vt:lpstr>
      <vt:lpstr>1. What is an Eh-pH diagram?</vt:lpstr>
      <vt:lpstr>1. What is an Eh-pH diagram?</vt:lpstr>
      <vt:lpstr>1. What is an Eh-pH diagram?</vt:lpstr>
      <vt:lpstr>2. How do we construct an Eh-pH diagram?</vt:lpstr>
      <vt:lpstr>2. Continues…</vt:lpstr>
      <vt:lpstr>2. Continues…</vt:lpstr>
      <vt:lpstr>2. Continues…</vt:lpstr>
      <vt:lpstr>3. Their applications in geochemistry</vt:lpstr>
      <vt:lpstr>3. Continues…</vt:lpstr>
      <vt:lpstr>4. Case study</vt:lpstr>
      <vt:lpstr>4. Case study</vt:lpstr>
      <vt:lpstr>4. Case study</vt:lpstr>
      <vt:lpstr>4. Case study</vt:lpstr>
      <vt:lpstr>4. Case study</vt:lpstr>
      <vt:lpstr>4. Case study</vt:lpstr>
      <vt:lpstr>5. Conclusion</vt:lpstr>
      <vt:lpstr>5. Conclusion</vt:lpstr>
      <vt:lpstr>6. 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use of Eh-pH diagrams in groundwater geochemistry</dc:title>
  <dc:creator>Elia</dc:creator>
  <cp:lastModifiedBy>Elia</cp:lastModifiedBy>
  <cp:revision>27</cp:revision>
  <dcterms:created xsi:type="dcterms:W3CDTF">2012-05-22T16:58:32Z</dcterms:created>
  <dcterms:modified xsi:type="dcterms:W3CDTF">2012-05-23T06:19:50Z</dcterms:modified>
</cp:coreProperties>
</file>