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2" r:id="rId3"/>
    <p:sldId id="261" r:id="rId4"/>
    <p:sldId id="257" r:id="rId5"/>
    <p:sldId id="258" r:id="rId6"/>
    <p:sldId id="263" r:id="rId7"/>
    <p:sldId id="266" r:id="rId8"/>
    <p:sldId id="260" r:id="rId9"/>
    <p:sldId id="259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8B22A-7796-438D-B7B0-8B72FD8E56AD}" type="datetimeFigureOut">
              <a:rPr lang="en-ZA" smtClean="0"/>
              <a:pPr/>
              <a:t>2012/01/12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AD3AE-6188-4025-A3F0-A8319F8FC76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3165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A93C4A-E33F-4AA3-A65C-4CFD08343344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2925-69A9-4C62-B013-EC42899DE21C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D68A-1564-4357-9CD0-A9DD6E40B91E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70B1-B80A-48F0-AAD2-1549337801B2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9CF12-63EA-40A7-A4EE-7DEBC8C4AE9F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1692-E1E1-41DC-9C17-7A3425A67532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E574-D339-42C8-ADD3-F57D0AFFA2FA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6A89-E06F-45DE-AF5B-7B6C41307B04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25D-3802-4FFF-8DB2-9C01AE70B6A9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0BFF-4C54-4E00-97C9-370E5EDCF9D8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2E6F-C950-4603-A2DD-4C4A09D3D9C2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72A4E3-3994-4D82-9758-BC65A7C5457D}" type="datetime1">
              <a:rPr lang="en-ZA" smtClean="0"/>
              <a:pPr/>
              <a:t>2012/01/12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2D10EE1-0FB1-4DA9-96E6-DB452A6BDDFA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1</a:t>
            </a:fld>
            <a:endParaRPr lang="en-ZA"/>
          </a:p>
        </p:txBody>
      </p:sp>
      <p:pic>
        <p:nvPicPr>
          <p:cNvPr id="3" name="Picture 2" descr="expansive-soil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7290" y="642918"/>
            <a:ext cx="6572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Foundation on expansive soils</a:t>
            </a:r>
            <a:endParaRPr lang="en-Z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14311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Sedzani</a:t>
            </a:r>
            <a:r>
              <a:rPr lang="en-Z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Z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Elia</a:t>
            </a:r>
            <a:r>
              <a:rPr lang="en-Z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Z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Muravha</a:t>
            </a:r>
            <a:endParaRPr lang="en-Z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350043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 January 2012</a:t>
            </a:r>
            <a:endParaRPr lang="en-ZA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28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8" y="543178"/>
            <a:ext cx="3096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Conclusion</a:t>
            </a:r>
            <a:endParaRPr lang="en-ZA" sz="32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10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1115616" y="1484784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Foundation on expansive soils is affected by the behaviour of soil under different moisture content.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5616" y="2131115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The swelling tendency of expansive soils on foundation can be quantified by the swell potential and swelling pressure parameters.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0768" y="2793763"/>
            <a:ext cx="7319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The major engineering problem of expansive soils on foundation is shrink-swelling characteristics of the soil.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8192" y="3466346"/>
            <a:ext cx="7319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Foundation types that can be utilised on expansive soils are pile, raft, shallow and caissons foundation.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7449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3848" y="543177"/>
            <a:ext cx="29163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References</a:t>
            </a:r>
            <a:endParaRPr lang="en-ZA" sz="32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11</a:t>
            </a:fld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700514" y="1556792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/>
              <a:t>1. Al-</a:t>
            </a:r>
            <a:r>
              <a:rPr lang="en-ZA" dirty="0" err="1" smtClean="0"/>
              <a:t>Rawas</a:t>
            </a:r>
            <a:r>
              <a:rPr lang="en-ZA" dirty="0"/>
              <a:t>, A.A. and </a:t>
            </a:r>
            <a:r>
              <a:rPr lang="en-ZA" dirty="0" err="1"/>
              <a:t>Goosen</a:t>
            </a:r>
            <a:r>
              <a:rPr lang="en-ZA" dirty="0"/>
              <a:t>, F.A.M. (2006).  Expansive Soils: Recent advances in characterization and treatment. Taylor &amp; Francis Group. London. -540pp</a:t>
            </a:r>
          </a:p>
          <a:p>
            <a:r>
              <a:rPr lang="en-ZA" dirty="0" smtClean="0"/>
              <a:t>2. Brink</a:t>
            </a:r>
            <a:r>
              <a:rPr lang="en-ZA" dirty="0"/>
              <a:t>, A.B.A., (1983). Engineering geology of Southern Africa. Building Publications. Silverton. (Vol.3), pp. 177-209</a:t>
            </a:r>
            <a:r>
              <a:rPr lang="en-ZA" dirty="0" smtClean="0"/>
              <a:t>.</a:t>
            </a:r>
            <a:endParaRPr lang="en-ZA" dirty="0"/>
          </a:p>
          <a:p>
            <a:r>
              <a:rPr lang="en-ZA" dirty="0" smtClean="0"/>
              <a:t>3. </a:t>
            </a:r>
            <a:r>
              <a:rPr lang="en-ZA" dirty="0" err="1" smtClean="0"/>
              <a:t>Horpibulsuk</a:t>
            </a:r>
            <a:r>
              <a:rPr lang="en-ZA" dirty="0"/>
              <a:t>, S., </a:t>
            </a:r>
            <a:r>
              <a:rPr lang="en-ZA" dirty="0" err="1"/>
              <a:t>Suksiripattanapong</a:t>
            </a:r>
            <a:r>
              <a:rPr lang="en-ZA" dirty="0"/>
              <a:t>, C., </a:t>
            </a:r>
            <a:r>
              <a:rPr lang="en-ZA" dirty="0" err="1"/>
              <a:t>Niramitkornburee</a:t>
            </a:r>
            <a:r>
              <a:rPr lang="en-ZA" dirty="0"/>
              <a:t>, A., </a:t>
            </a:r>
            <a:r>
              <a:rPr lang="en-ZA" dirty="0" err="1"/>
              <a:t>Chinkulkijniwat</a:t>
            </a:r>
            <a:r>
              <a:rPr lang="en-ZA" dirty="0"/>
              <a:t>, A. and </a:t>
            </a:r>
            <a:r>
              <a:rPr lang="en-ZA" dirty="0" err="1"/>
              <a:t>Tangsutthinon</a:t>
            </a:r>
            <a:r>
              <a:rPr lang="en-ZA" dirty="0"/>
              <a:t>, T. (2011). Performance of an earth wall stabilized with bearing reinforcements. Geotextiles and </a:t>
            </a:r>
            <a:r>
              <a:rPr lang="en-ZA" dirty="0" err="1"/>
              <a:t>Geomembranes</a:t>
            </a:r>
            <a:r>
              <a:rPr lang="en-ZA" dirty="0"/>
              <a:t>. 29:514-524</a:t>
            </a:r>
          </a:p>
          <a:p>
            <a:r>
              <a:rPr lang="en-ZA" dirty="0" smtClean="0"/>
              <a:t>4.  McLean</a:t>
            </a:r>
            <a:r>
              <a:rPr lang="en-ZA" dirty="0"/>
              <a:t>, A.C. and Gribble, C.D. (2005). Geology for civil engineers. 2nd edition. E &amp; FN </a:t>
            </a:r>
            <a:r>
              <a:rPr lang="en-ZA" dirty="0" err="1"/>
              <a:t>Spon</a:t>
            </a:r>
            <a:r>
              <a:rPr lang="en-ZA" dirty="0"/>
              <a:t>. Taylor &amp; Francis e-Library. -348pp</a:t>
            </a:r>
          </a:p>
          <a:p>
            <a:r>
              <a:rPr lang="en-ZA" dirty="0" smtClean="0"/>
              <a:t>5.  </a:t>
            </a:r>
            <a:r>
              <a:rPr lang="en-ZA" dirty="0" err="1" smtClean="0"/>
              <a:t>Rajapakse</a:t>
            </a:r>
            <a:r>
              <a:rPr lang="en-ZA" dirty="0"/>
              <a:t>, R. (2008).Selection of Foundation Type. Geotechnical Engineering Calculations and Rules of Thumb. 171-175</a:t>
            </a:r>
          </a:p>
          <a:p>
            <a:r>
              <a:rPr lang="en-ZA" dirty="0" smtClean="0"/>
              <a:t>6. Shi</a:t>
            </a:r>
            <a:r>
              <a:rPr lang="en-ZA" dirty="0"/>
              <a:t>, B., Jiang, H., Liu, Z. and Fang, H.Y. (2002). Engineering geological characteristics of expansive soils in China. Engineering Geology. 67: 63–71</a:t>
            </a:r>
          </a:p>
        </p:txBody>
      </p:sp>
    </p:spTree>
    <p:extLst>
      <p:ext uri="{BB962C8B-B14F-4D97-AF65-F5344CB8AC3E}">
        <p14:creationId xmlns:p14="http://schemas.microsoft.com/office/powerpoint/2010/main" xmlns="" val="187173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556792"/>
            <a:ext cx="69847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b="1" dirty="0" smtClean="0"/>
          </a:p>
          <a:p>
            <a:r>
              <a:rPr lang="en-ZA" b="1" dirty="0" smtClean="0"/>
              <a:t>Introduction…………………………………………………………...</a:t>
            </a:r>
          </a:p>
          <a:p>
            <a:endParaRPr lang="en-ZA" b="1" dirty="0" smtClean="0"/>
          </a:p>
          <a:p>
            <a:r>
              <a:rPr lang="en-ZA" b="1" dirty="0" smtClean="0"/>
              <a:t>Characteristics of expansive soils…………………………………..</a:t>
            </a:r>
          </a:p>
          <a:p>
            <a:endParaRPr lang="en-ZA" b="1" dirty="0" smtClean="0"/>
          </a:p>
          <a:p>
            <a:r>
              <a:rPr lang="en-ZA" b="1" dirty="0" smtClean="0"/>
              <a:t>Engineering properties</a:t>
            </a:r>
            <a:r>
              <a:rPr lang="en-ZA" b="1" dirty="0" smtClean="0"/>
              <a:t>……………………………………………….</a:t>
            </a:r>
          </a:p>
          <a:p>
            <a:endParaRPr lang="en-ZA" b="1" dirty="0" smtClean="0"/>
          </a:p>
          <a:p>
            <a:r>
              <a:rPr lang="en-ZA" b="1" dirty="0" smtClean="0"/>
              <a:t>Foundation types.....................................................................................</a:t>
            </a:r>
            <a:endParaRPr lang="en-ZA" b="1" dirty="0" smtClean="0"/>
          </a:p>
          <a:p>
            <a:endParaRPr lang="en-ZA" b="1" dirty="0" smtClean="0"/>
          </a:p>
          <a:p>
            <a:r>
              <a:rPr lang="en-ZA" b="1" dirty="0" smtClean="0"/>
              <a:t>Engineering problems…………………………………………………</a:t>
            </a:r>
          </a:p>
          <a:p>
            <a:endParaRPr lang="en-ZA" b="1" dirty="0" smtClean="0"/>
          </a:p>
          <a:p>
            <a:r>
              <a:rPr lang="en-ZA" b="1" dirty="0" smtClean="0"/>
              <a:t>Engineering solutions…………………………………………………</a:t>
            </a:r>
          </a:p>
          <a:p>
            <a:endParaRPr lang="en-ZA" b="1" dirty="0" smtClean="0"/>
          </a:p>
          <a:p>
            <a:r>
              <a:rPr lang="en-ZA" b="1" dirty="0" smtClean="0"/>
              <a:t>Conclusion………………………………………………………………</a:t>
            </a:r>
          </a:p>
          <a:p>
            <a:endParaRPr lang="en-ZA" b="1" dirty="0" smtClean="0"/>
          </a:p>
          <a:p>
            <a:r>
              <a:rPr lang="en-ZA" b="1" dirty="0" smtClean="0"/>
              <a:t>References………………………………………………………………..</a:t>
            </a:r>
            <a:endParaRPr lang="en-ZA" b="1" dirty="0"/>
          </a:p>
        </p:txBody>
      </p:sp>
      <p:sp>
        <p:nvSpPr>
          <p:cNvPr id="3" name="Rectangle 2"/>
          <p:cNvSpPr/>
          <p:nvPr/>
        </p:nvSpPr>
        <p:spPr>
          <a:xfrm>
            <a:off x="3419872" y="548680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2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Contents</a:t>
            </a:r>
            <a:endParaRPr lang="en-ZA" sz="32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1092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543178"/>
            <a:ext cx="367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Introduction</a:t>
            </a:r>
            <a:endParaRPr lang="en-ZA" sz="32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70080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Foundation is the lowest load-bearing part of engineering </a:t>
            </a:r>
            <a:r>
              <a:rPr lang="en-ZA" dirty="0" smtClean="0"/>
              <a:t>infrastructures, typically </a:t>
            </a:r>
            <a:r>
              <a:rPr lang="en-ZA" dirty="0"/>
              <a:t>below ground </a:t>
            </a:r>
            <a:r>
              <a:rPr lang="en-ZA" dirty="0" smtClean="0"/>
              <a:t>level.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899592" y="250105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/>
              <a:t>Foundations are affected </a:t>
            </a:r>
            <a:r>
              <a:rPr lang="en-ZA" dirty="0"/>
              <a:t>by </a:t>
            </a:r>
            <a:r>
              <a:rPr lang="en-ZA" dirty="0" smtClean="0"/>
              <a:t>engineering </a:t>
            </a:r>
            <a:r>
              <a:rPr lang="en-ZA" dirty="0"/>
              <a:t>properties and characteristic of the </a:t>
            </a:r>
            <a:r>
              <a:rPr lang="en-ZA" dirty="0" smtClean="0"/>
              <a:t>soil.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875509" y="328498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/>
              <a:t>Engineering </a:t>
            </a:r>
            <a:r>
              <a:rPr lang="en-ZA" dirty="0"/>
              <a:t>problems and type of foundation support </a:t>
            </a:r>
            <a:r>
              <a:rPr lang="en-ZA" dirty="0" smtClean="0"/>
              <a:t>are vital in construction of foundation.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6024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543178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Characteristics of expansive soils</a:t>
            </a:r>
            <a:endParaRPr lang="en-ZA" sz="32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4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827584" y="162880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The </a:t>
            </a:r>
            <a:r>
              <a:rPr lang="en-ZA" dirty="0" smtClean="0"/>
              <a:t>expansive </a:t>
            </a:r>
            <a:r>
              <a:rPr lang="en-ZA" dirty="0"/>
              <a:t>properties of </a:t>
            </a:r>
            <a:r>
              <a:rPr lang="en-ZA" dirty="0" smtClean="0"/>
              <a:t>soils </a:t>
            </a:r>
            <a:r>
              <a:rPr lang="en-ZA" dirty="0"/>
              <a:t>depend on the grain size, mineralogy and water </a:t>
            </a:r>
            <a:r>
              <a:rPr lang="en-ZA" dirty="0" smtClean="0"/>
              <a:t>content.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827584" y="2275131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The </a:t>
            </a:r>
            <a:r>
              <a:rPr lang="en-ZA" dirty="0" smtClean="0"/>
              <a:t>2:1 sheet </a:t>
            </a:r>
            <a:r>
              <a:rPr lang="en-ZA" dirty="0" err="1" smtClean="0"/>
              <a:t>smectite</a:t>
            </a:r>
            <a:r>
              <a:rPr lang="en-ZA" dirty="0" smtClean="0"/>
              <a:t> </a:t>
            </a:r>
            <a:r>
              <a:rPr lang="en-ZA" dirty="0" smtClean="0"/>
              <a:t>group</a:t>
            </a:r>
            <a:r>
              <a:rPr lang="en-ZA" dirty="0" smtClean="0"/>
              <a:t> </a:t>
            </a:r>
            <a:r>
              <a:rPr lang="en-ZA" dirty="0" smtClean="0"/>
              <a:t>include expansive </a:t>
            </a:r>
            <a:r>
              <a:rPr lang="en-ZA" dirty="0" err="1" smtClean="0"/>
              <a:t>monmorillonite</a:t>
            </a:r>
            <a:r>
              <a:rPr lang="en-ZA" dirty="0" smtClean="0"/>
              <a:t> clay.</a:t>
            </a:r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03538"/>
            <a:ext cx="3067595" cy="189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827584" y="494116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err="1" smtClean="0"/>
              <a:t>Montmorillonite</a:t>
            </a:r>
            <a:r>
              <a:rPr lang="en-ZA" dirty="0" smtClean="0"/>
              <a:t> swell and shrink at different moisture content.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920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543178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Engineering properties</a:t>
            </a:r>
            <a:endParaRPr lang="en-ZA" sz="32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656" y="1844824"/>
            <a:ext cx="3542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1. The </a:t>
            </a:r>
            <a:r>
              <a:rPr lang="en-ZA" dirty="0"/>
              <a:t>strength of the foundation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475656" y="2348880"/>
            <a:ext cx="1778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2. Permeability </a:t>
            </a:r>
            <a:endParaRPr lang="en-ZA" dirty="0"/>
          </a:p>
        </p:txBody>
      </p:sp>
      <p:sp>
        <p:nvSpPr>
          <p:cNvPr id="5" name="Rectangle 4"/>
          <p:cNvSpPr/>
          <p:nvPr/>
        </p:nvSpPr>
        <p:spPr>
          <a:xfrm>
            <a:off x="1475656" y="2875002"/>
            <a:ext cx="1863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3. </a:t>
            </a:r>
            <a:r>
              <a:rPr lang="en-ZA" dirty="0" err="1" smtClean="0"/>
              <a:t>Excavatability</a:t>
            </a:r>
            <a:endParaRPr lang="en-ZA" dirty="0"/>
          </a:p>
        </p:txBody>
      </p:sp>
      <p:sp>
        <p:nvSpPr>
          <p:cNvPr id="6" name="Rectangle 5"/>
          <p:cNvSpPr/>
          <p:nvPr/>
        </p:nvSpPr>
        <p:spPr>
          <a:xfrm>
            <a:off x="1475656" y="3429000"/>
            <a:ext cx="1207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4. Density</a:t>
            </a:r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1475656" y="3933056"/>
            <a:ext cx="1981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5. Plasticity </a:t>
            </a:r>
            <a:r>
              <a:rPr lang="en-ZA" dirty="0"/>
              <a:t>index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565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543178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Foundation types</a:t>
            </a:r>
            <a:endParaRPr lang="en-ZA" sz="32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144413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/>
              <a:t>There are different types of foundation </a:t>
            </a:r>
            <a:r>
              <a:rPr lang="en-ZA" dirty="0" smtClean="0"/>
              <a:t>in </a:t>
            </a:r>
            <a:r>
              <a:rPr lang="en-ZA" dirty="0"/>
              <a:t>geotechnical </a:t>
            </a:r>
            <a:r>
              <a:rPr lang="en-ZA" dirty="0" smtClean="0"/>
              <a:t>engineering.</a:t>
            </a:r>
            <a:endParaRPr lang="en-ZA" dirty="0"/>
          </a:p>
        </p:txBody>
      </p:sp>
      <p:sp>
        <p:nvSpPr>
          <p:cNvPr id="4" name="Rectangle 3"/>
          <p:cNvSpPr/>
          <p:nvPr/>
        </p:nvSpPr>
        <p:spPr>
          <a:xfrm>
            <a:off x="2207045" y="2171676"/>
            <a:ext cx="2534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1. Shallow </a:t>
            </a:r>
            <a:r>
              <a:rPr lang="en-ZA" dirty="0"/>
              <a:t>foundations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1931" y="3917221"/>
            <a:ext cx="2117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2. Mat </a:t>
            </a:r>
            <a:r>
              <a:rPr lang="en-ZA" dirty="0"/>
              <a:t>foundations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5986" y="2541008"/>
            <a:ext cx="2301602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8524" y="4286553"/>
            <a:ext cx="2676525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146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543178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Foundation types</a:t>
            </a:r>
            <a:endParaRPr lang="en-ZA" sz="32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93192" y="1697507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3. Pile </a:t>
            </a:r>
            <a:r>
              <a:rPr lang="en-ZA" dirty="0"/>
              <a:t>foundations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93192" y="3573016"/>
            <a:ext cx="1316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4. Caissons</a:t>
            </a:r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834" y="2071597"/>
            <a:ext cx="2316398" cy="13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834" y="3948481"/>
            <a:ext cx="2316397" cy="142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978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543178"/>
            <a:ext cx="5832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Engineering problems</a:t>
            </a:r>
            <a:endParaRPr lang="en-ZA" sz="32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8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1691680" y="1844824"/>
            <a:ext cx="3358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Swelling </a:t>
            </a:r>
            <a:r>
              <a:rPr lang="en-ZA" dirty="0"/>
              <a:t>and shrinking of </a:t>
            </a:r>
            <a:r>
              <a:rPr lang="en-ZA" dirty="0" smtClean="0"/>
              <a:t>soil. </a:t>
            </a:r>
            <a:endParaRPr lang="en-ZA" dirty="0"/>
          </a:p>
        </p:txBody>
      </p:sp>
      <p:pic>
        <p:nvPicPr>
          <p:cNvPr id="5" name="Picture 4" descr="expansive-soil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571744"/>
            <a:ext cx="5072098" cy="29289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71670" y="5715016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sz="900" i="1" dirty="0" smtClean="0"/>
              <a:t>Available: www.denverfoundationrepair.com/images/expansive-soils2.jpg</a:t>
            </a:r>
            <a:endParaRPr lang="en-ZA" sz="900" i="1" dirty="0"/>
          </a:p>
        </p:txBody>
      </p:sp>
    </p:spTree>
    <p:extLst>
      <p:ext uri="{BB962C8B-B14F-4D97-AF65-F5344CB8AC3E}">
        <p14:creationId xmlns:p14="http://schemas.microsoft.com/office/powerpoint/2010/main" xmlns="" val="30388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543178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Engineering solutions</a:t>
            </a:r>
            <a:endParaRPr lang="en-ZA" sz="3200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0EE1-0FB1-4DA9-96E6-DB452A6BDDFA}" type="slidenum">
              <a:rPr lang="en-ZA" smtClean="0"/>
              <a:pPr/>
              <a:t>9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1142976" y="1785926"/>
            <a:ext cx="7204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/>
              <a:t>1. Post-wet and pave the area </a:t>
            </a:r>
            <a:r>
              <a:rPr lang="en-ZA" dirty="0"/>
              <a:t>with bricks or blocks laid on the plastic </a:t>
            </a:r>
            <a:r>
              <a:rPr lang="en-ZA" dirty="0" smtClean="0"/>
              <a:t>membrane</a:t>
            </a:r>
            <a:r>
              <a:rPr lang="en-ZA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2976" y="2428868"/>
            <a:ext cx="3759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2. Total </a:t>
            </a:r>
            <a:r>
              <a:rPr lang="en-ZA" dirty="0"/>
              <a:t>removal of </a:t>
            </a:r>
            <a:r>
              <a:rPr lang="en-ZA" dirty="0" smtClean="0"/>
              <a:t>expansive soils.</a:t>
            </a:r>
            <a:endParaRPr lang="en-ZA" dirty="0"/>
          </a:p>
        </p:txBody>
      </p:sp>
      <p:sp>
        <p:nvSpPr>
          <p:cNvPr id="6" name="Rectangle 5"/>
          <p:cNvSpPr/>
          <p:nvPr/>
        </p:nvSpPr>
        <p:spPr>
          <a:xfrm>
            <a:off x="1142976" y="2928934"/>
            <a:ext cx="3119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3. Under </a:t>
            </a:r>
            <a:r>
              <a:rPr lang="en-ZA" dirty="0"/>
              <a:t>pinning with </a:t>
            </a:r>
            <a:r>
              <a:rPr lang="en-ZA" dirty="0" smtClean="0"/>
              <a:t>piles. </a:t>
            </a:r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1142976" y="3429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dirty="0" smtClean="0"/>
              <a:t>4. Reinforcement </a:t>
            </a:r>
            <a:r>
              <a:rPr lang="en-ZA" dirty="0"/>
              <a:t>of </a:t>
            </a:r>
            <a:r>
              <a:rPr lang="en-ZA" dirty="0" smtClean="0"/>
              <a:t>with tie-bars.</a:t>
            </a:r>
            <a:endParaRPr lang="en-ZA" dirty="0"/>
          </a:p>
        </p:txBody>
      </p:sp>
      <p:sp>
        <p:nvSpPr>
          <p:cNvPr id="8" name="Rectangle 7"/>
          <p:cNvSpPr/>
          <p:nvPr/>
        </p:nvSpPr>
        <p:spPr>
          <a:xfrm>
            <a:off x="1142976" y="3929066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5. Caissons foundation.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045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97</TotalTime>
  <Words>502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Hardcover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Chakanya</dc:creator>
  <cp:lastModifiedBy>user</cp:lastModifiedBy>
  <cp:revision>16</cp:revision>
  <dcterms:created xsi:type="dcterms:W3CDTF">2012-01-12T06:53:03Z</dcterms:created>
  <dcterms:modified xsi:type="dcterms:W3CDTF">2012-01-12T10:04:13Z</dcterms:modified>
</cp:coreProperties>
</file>