
<file path=[Content_Types].xml><?xml version="1.0" encoding="utf-8"?>
<Types xmlns="http://schemas.openxmlformats.org/package/2006/content-types">
  <Default Extension="png" ContentType="image/png"/>
  <Default Extension="bmp" ContentType="image/bmp"/>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68" r:id="rId2"/>
    <p:sldId id="256" r:id="rId3"/>
    <p:sldId id="257" r:id="rId4"/>
    <p:sldId id="271" r:id="rId5"/>
    <p:sldId id="272" r:id="rId6"/>
    <p:sldId id="258" r:id="rId7"/>
    <p:sldId id="274" r:id="rId8"/>
    <p:sldId id="278" r:id="rId9"/>
    <p:sldId id="259" r:id="rId10"/>
    <p:sldId id="275" r:id="rId11"/>
    <p:sldId id="276" r:id="rId12"/>
    <p:sldId id="273" r:id="rId13"/>
    <p:sldId id="26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69" d="100"/>
          <a:sy n="69" d="100"/>
        </p:scale>
        <p:origin x="-118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6F083B-2622-4132-A090-E8DA22E8A803}" type="datetimeFigureOut">
              <a:rPr lang="en-ZA" smtClean="0"/>
              <a:t>2012-08-23</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4CF004-49A0-4267-9ED3-B475CF2E14DB}" type="slidenum">
              <a:rPr lang="en-ZA" smtClean="0"/>
              <a:t>‹#›</a:t>
            </a:fld>
            <a:endParaRPr lang="en-ZA"/>
          </a:p>
        </p:txBody>
      </p:sp>
    </p:spTree>
    <p:extLst>
      <p:ext uri="{BB962C8B-B14F-4D97-AF65-F5344CB8AC3E}">
        <p14:creationId xmlns:p14="http://schemas.microsoft.com/office/powerpoint/2010/main" val="458942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24CF004-49A0-4267-9ED3-B475CF2E14DB}" type="slidenum">
              <a:rPr lang="en-ZA" smtClean="0"/>
              <a:t>1</a:t>
            </a:fld>
            <a:endParaRPr lang="en-ZA"/>
          </a:p>
        </p:txBody>
      </p:sp>
    </p:spTree>
    <p:extLst>
      <p:ext uri="{BB962C8B-B14F-4D97-AF65-F5344CB8AC3E}">
        <p14:creationId xmlns:p14="http://schemas.microsoft.com/office/powerpoint/2010/main" val="35587047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855E49AA-39D3-44CC-9C64-090E345D18D1}" type="datetime1">
              <a:rPr lang="en-ZA" smtClean="0"/>
              <a:t>2012-08-23</a:t>
            </a:fld>
            <a:endParaRPr lang="en-ZA"/>
          </a:p>
        </p:txBody>
      </p:sp>
      <p:sp>
        <p:nvSpPr>
          <p:cNvPr id="5" name="Footer Placeholder 4"/>
          <p:cNvSpPr>
            <a:spLocks noGrp="1"/>
          </p:cNvSpPr>
          <p:nvPr>
            <p:ph type="ftr" sz="quarter" idx="11"/>
          </p:nvPr>
        </p:nvSpPr>
        <p:spPr>
          <a:xfrm>
            <a:off x="1174044" y="5357592"/>
            <a:ext cx="5034845" cy="365125"/>
          </a:xfrm>
        </p:spPr>
        <p:txBody>
          <a:bodyPr/>
          <a:lstStyle/>
          <a:p>
            <a:endParaRPr lang="en-ZA"/>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AE27E76-9BD8-4885-A159-594B2CF915E4}" type="slidenum">
              <a:rPr lang="en-ZA" smtClean="0"/>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70A796-3918-482B-B212-546DBDB527E0}" type="datetime1">
              <a:rPr lang="en-ZA" smtClean="0"/>
              <a:t>2012-08-23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AE27E76-9BD8-4885-A159-594B2CF915E4}" type="slidenum">
              <a:rPr lang="en-ZA" smtClean="0"/>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8A1A83-7FC2-4562-B4C8-70592D0F0F26}" type="datetime1">
              <a:rPr lang="en-ZA" smtClean="0"/>
              <a:t>2012-08-23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AE27E76-9BD8-4885-A159-594B2CF915E4}" type="slidenum">
              <a:rPr lang="en-ZA" smtClean="0"/>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AAA18C-7C87-4D19-AFC0-80F2D47E3DCD}" type="datetime1">
              <a:rPr lang="en-ZA" smtClean="0"/>
              <a:t>2012-08-23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AE27E76-9BD8-4885-A159-594B2CF915E4}" type="slidenum">
              <a:rPr lang="en-ZA" smtClean="0"/>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8208E2-BA67-4A75-926C-68E8234A2C4F}" type="datetime1">
              <a:rPr lang="en-ZA" smtClean="0"/>
              <a:t>2012-08-23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AE27E76-9BD8-4885-A159-594B2CF915E4}" type="slidenum">
              <a:rPr lang="en-ZA" smtClean="0"/>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64208CF-B268-4B3D-8A78-3E63D63B5918}" type="datetime1">
              <a:rPr lang="en-ZA" smtClean="0"/>
              <a:t>2012-08-23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AE27E76-9BD8-4885-A159-594B2CF915E4}" type="slidenum">
              <a:rPr lang="en-ZA" smtClean="0"/>
              <a:t>‹#›</a:t>
            </a:fld>
            <a:endParaRPr lang="en-ZA"/>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54A60C0-67A7-437B-8089-41B2106BC988}" type="datetime1">
              <a:rPr lang="en-ZA" smtClean="0"/>
              <a:t>2012-08-23</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BAE27E76-9BD8-4885-A159-594B2CF915E4}" type="slidenum">
              <a:rPr lang="en-ZA" smtClean="0"/>
              <a:t>‹#›</a:t>
            </a:fld>
            <a:endParaRPr lang="en-ZA"/>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290CAA-CDF2-4E86-A40C-73D13C5A8B1E}" type="datetime1">
              <a:rPr lang="en-ZA" smtClean="0"/>
              <a:t>2012-08-23</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BAE27E76-9BD8-4885-A159-594B2CF915E4}" type="slidenum">
              <a:rPr lang="en-ZA" smtClean="0"/>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779F5B-D2AC-498D-9E0B-96C187F668F4}" type="datetime1">
              <a:rPr lang="en-ZA" smtClean="0"/>
              <a:t>2012-08-23</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BAE27E76-9BD8-4885-A159-594B2CF915E4}" type="slidenum">
              <a:rPr lang="en-ZA" smtClean="0"/>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CE995E65-208B-4808-ABA5-35BF4F497CB0}" type="datetime1">
              <a:rPr lang="en-ZA" smtClean="0"/>
              <a:t>2012-08-23</a:t>
            </a:fld>
            <a:endParaRPr lang="en-ZA"/>
          </a:p>
        </p:txBody>
      </p:sp>
      <p:sp>
        <p:nvSpPr>
          <p:cNvPr id="6" name="Footer Placeholder 5"/>
          <p:cNvSpPr>
            <a:spLocks noGrp="1"/>
          </p:cNvSpPr>
          <p:nvPr>
            <p:ph type="ftr" sz="quarter" idx="11"/>
          </p:nvPr>
        </p:nvSpPr>
        <p:spPr>
          <a:xfrm rot="-60000">
            <a:off x="914554" y="5829261"/>
            <a:ext cx="3522607" cy="365125"/>
          </a:xfrm>
        </p:spPr>
        <p:txBody>
          <a:bodyPr/>
          <a:lstStyle/>
          <a:p>
            <a:endParaRPr lang="en-ZA"/>
          </a:p>
        </p:txBody>
      </p:sp>
      <p:sp>
        <p:nvSpPr>
          <p:cNvPr id="7" name="Slide Number Placeholder 6"/>
          <p:cNvSpPr>
            <a:spLocks noGrp="1"/>
          </p:cNvSpPr>
          <p:nvPr>
            <p:ph type="sldNum" sz="quarter" idx="12"/>
          </p:nvPr>
        </p:nvSpPr>
        <p:spPr>
          <a:xfrm rot="60000">
            <a:off x="7557313" y="5896961"/>
            <a:ext cx="554023" cy="365125"/>
          </a:xfrm>
        </p:spPr>
        <p:txBody>
          <a:bodyPr/>
          <a:lstStyle/>
          <a:p>
            <a:fld id="{BAE27E76-9BD8-4885-A159-594B2CF915E4}" type="slidenum">
              <a:rPr lang="en-ZA" smtClean="0"/>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7AB63E85-CFCF-4024-8F72-E1CCDB70B2C4}" type="datetime1">
              <a:rPr lang="en-ZA" smtClean="0"/>
              <a:t>2012-08-23</a:t>
            </a:fld>
            <a:endParaRPr lang="en-ZA"/>
          </a:p>
        </p:txBody>
      </p:sp>
      <p:sp>
        <p:nvSpPr>
          <p:cNvPr id="6" name="Footer Placeholder 5"/>
          <p:cNvSpPr>
            <a:spLocks noGrp="1"/>
          </p:cNvSpPr>
          <p:nvPr>
            <p:ph type="ftr" sz="quarter" idx="11"/>
          </p:nvPr>
        </p:nvSpPr>
        <p:spPr>
          <a:xfrm rot="-60000">
            <a:off x="914569" y="5831037"/>
            <a:ext cx="3319043" cy="365125"/>
          </a:xfrm>
        </p:spPr>
        <p:txBody>
          <a:bodyPr/>
          <a:lstStyle/>
          <a:p>
            <a:endParaRPr lang="en-ZA"/>
          </a:p>
        </p:txBody>
      </p:sp>
      <p:sp>
        <p:nvSpPr>
          <p:cNvPr id="7" name="Slide Number Placeholder 6"/>
          <p:cNvSpPr>
            <a:spLocks noGrp="1"/>
          </p:cNvSpPr>
          <p:nvPr>
            <p:ph type="sldNum" sz="quarter" idx="12"/>
          </p:nvPr>
        </p:nvSpPr>
        <p:spPr>
          <a:xfrm rot="60000">
            <a:off x="7562089" y="5900026"/>
            <a:ext cx="554023" cy="365125"/>
          </a:xfrm>
        </p:spPr>
        <p:txBody>
          <a:bodyPr/>
          <a:lstStyle/>
          <a:p>
            <a:fld id="{BAE27E76-9BD8-4885-A159-594B2CF915E4}" type="slidenum">
              <a:rPr lang="en-ZA" smtClean="0"/>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DB019083-9E06-4857-BCF0-A8D0735E159C}" type="datetime1">
              <a:rPr lang="en-ZA" smtClean="0"/>
              <a:t>2012-08-23</a:t>
            </a:fld>
            <a:endParaRPr lang="en-ZA"/>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ZA"/>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AE27E76-9BD8-4885-A159-594B2CF915E4}" type="slidenum">
              <a:rPr lang="en-ZA" smtClean="0"/>
              <a:t>‹#›</a:t>
            </a:fld>
            <a:endParaRPr lang="en-Z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b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b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b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196752"/>
            <a:ext cx="6912768" cy="224676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ZA" sz="2800" b="1" dirty="0" smtClean="0">
                <a:ln w="11430"/>
                <a:effectLst>
                  <a:outerShdw blurRad="50800" dist="39000" dir="5460000" algn="tl">
                    <a:srgbClr val="000000">
                      <a:alpha val="38000"/>
                    </a:srgbClr>
                  </a:outerShdw>
                </a:effectLst>
              </a:rPr>
              <a:t>Modelling the</a:t>
            </a:r>
            <a:r>
              <a:rPr lang="en-ZA" sz="2800" b="1" dirty="0" smtClean="0">
                <a:ln w="11430"/>
                <a:effectLst>
                  <a:outerShdw blurRad="50800" dist="39000" dir="5460000" algn="tl">
                    <a:srgbClr val="000000">
                      <a:alpha val="38000"/>
                    </a:srgbClr>
                  </a:outerShdw>
                </a:effectLst>
              </a:rPr>
              <a:t> </a:t>
            </a:r>
            <a:r>
              <a:rPr lang="en-ZA" sz="2800" b="1" dirty="0">
                <a:ln w="11430"/>
                <a:effectLst>
                  <a:outerShdw blurRad="50800" dist="39000" dir="5460000" algn="tl">
                    <a:srgbClr val="000000">
                      <a:alpha val="38000"/>
                    </a:srgbClr>
                  </a:outerShdw>
                </a:effectLst>
              </a:rPr>
              <a:t>transport </a:t>
            </a:r>
            <a:r>
              <a:rPr lang="en-ZA" sz="2800" b="1" dirty="0" smtClean="0">
                <a:ln w="11430"/>
                <a:effectLst>
                  <a:outerShdw blurRad="50800" dist="39000" dir="5460000" algn="tl">
                    <a:srgbClr val="000000">
                      <a:alpha val="38000"/>
                    </a:srgbClr>
                  </a:outerShdw>
                </a:effectLst>
              </a:rPr>
              <a:t>behaviour </a:t>
            </a:r>
            <a:r>
              <a:rPr lang="en-ZA" sz="2800" b="1" dirty="0">
                <a:ln w="11430"/>
                <a:effectLst>
                  <a:outerShdw blurRad="50800" dist="39000" dir="5460000" algn="tl">
                    <a:srgbClr val="000000">
                      <a:alpha val="38000"/>
                    </a:srgbClr>
                  </a:outerShdw>
                </a:effectLst>
              </a:rPr>
              <a:t>of </a:t>
            </a:r>
            <a:r>
              <a:rPr lang="en-ZA" sz="2800" b="1" dirty="0" smtClean="0">
                <a:ln w="11430"/>
                <a:effectLst>
                  <a:outerShdw blurRad="50800" dist="39000" dir="5460000" algn="tl">
                    <a:srgbClr val="000000">
                      <a:alpha val="38000"/>
                    </a:srgbClr>
                  </a:outerShdw>
                </a:effectLst>
              </a:rPr>
              <a:t>an ideal pollutants </a:t>
            </a:r>
            <a:r>
              <a:rPr lang="en-ZA" sz="2800" b="1" dirty="0">
                <a:ln w="11430"/>
                <a:effectLst>
                  <a:outerShdw blurRad="50800" dist="39000" dir="5460000" algn="tl">
                    <a:srgbClr val="000000">
                      <a:alpha val="38000"/>
                    </a:srgbClr>
                  </a:outerShdw>
                </a:effectLst>
              </a:rPr>
              <a:t>in the heterogeneous aquifer </a:t>
            </a:r>
            <a:r>
              <a:rPr lang="en-ZA" sz="2800" b="1" dirty="0" smtClean="0">
                <a:ln w="11430"/>
                <a:effectLst>
                  <a:outerShdw blurRad="50800" dist="39000" dir="5460000" algn="tl">
                    <a:srgbClr val="000000">
                      <a:alpha val="38000"/>
                    </a:srgbClr>
                  </a:outerShdw>
                </a:effectLst>
              </a:rPr>
              <a:t>under</a:t>
            </a:r>
            <a:r>
              <a:rPr lang="en-ZA" sz="2800" b="1" dirty="0" smtClean="0">
                <a:ln w="11430"/>
                <a:effectLst>
                  <a:outerShdw blurRad="50800" dist="39000" dir="5460000" algn="tl">
                    <a:srgbClr val="000000">
                      <a:alpha val="38000"/>
                    </a:srgbClr>
                  </a:outerShdw>
                </a:effectLst>
              </a:rPr>
              <a:t> </a:t>
            </a:r>
            <a:r>
              <a:rPr lang="en-ZA" sz="2800" b="1" dirty="0">
                <a:ln w="11430"/>
                <a:effectLst>
                  <a:outerShdw blurRad="50800" dist="39000" dir="5460000" algn="tl">
                    <a:srgbClr val="000000">
                      <a:alpha val="38000"/>
                    </a:srgbClr>
                  </a:outerShdw>
                </a:effectLst>
              </a:rPr>
              <a:t>different anisotropy </a:t>
            </a:r>
            <a:r>
              <a:rPr lang="en-ZA" sz="2800" b="1" dirty="0" smtClean="0">
                <a:ln w="11430"/>
                <a:effectLst>
                  <a:outerShdw blurRad="50800" dist="39000" dir="5460000" algn="tl">
                    <a:srgbClr val="000000">
                      <a:alpha val="38000"/>
                    </a:srgbClr>
                  </a:outerShdw>
                </a:effectLst>
              </a:rPr>
              <a:t>factors </a:t>
            </a:r>
            <a:r>
              <a:rPr lang="en-ZA" sz="2800" b="1" dirty="0" smtClean="0">
                <a:ln w="11430"/>
                <a:effectLst>
                  <a:outerShdw blurRad="50800" dist="39000" dir="5460000" algn="tl">
                    <a:srgbClr val="000000">
                      <a:alpha val="38000"/>
                    </a:srgbClr>
                  </a:outerShdw>
                </a:effectLst>
              </a:rPr>
              <a:t>and simulation of the </a:t>
            </a:r>
            <a:r>
              <a:rPr lang="en-ZA" sz="2800" b="1" dirty="0" smtClean="0">
                <a:ln w="11430"/>
                <a:effectLst>
                  <a:outerShdw blurRad="50800" dist="39000" dir="5460000" algn="tl">
                    <a:srgbClr val="000000">
                      <a:alpha val="38000"/>
                    </a:srgbClr>
                  </a:outerShdw>
                </a:effectLst>
              </a:rPr>
              <a:t>funnel-and-gate </a:t>
            </a:r>
            <a:r>
              <a:rPr lang="en-ZA" sz="2800" b="1" dirty="0" smtClean="0">
                <a:ln w="11430"/>
                <a:effectLst>
                  <a:outerShdw blurRad="50800" dist="39000" dir="5460000" algn="tl">
                    <a:srgbClr val="000000">
                      <a:alpha val="38000"/>
                    </a:srgbClr>
                  </a:outerShdw>
                </a:effectLst>
              </a:rPr>
              <a:t>system.</a:t>
            </a:r>
            <a:endParaRPr lang="en-ZA" sz="2800" b="1" dirty="0">
              <a:ln w="11430"/>
              <a:effectLst>
                <a:outerShdw blurRad="50800" dist="39000" dir="5460000" algn="tl">
                  <a:srgbClr val="000000">
                    <a:alpha val="38000"/>
                  </a:srgbClr>
                </a:outerShdw>
              </a:effectLst>
            </a:endParaRPr>
          </a:p>
        </p:txBody>
      </p:sp>
      <p:sp>
        <p:nvSpPr>
          <p:cNvPr id="3" name="TextBox 2"/>
          <p:cNvSpPr txBox="1"/>
          <p:nvPr/>
        </p:nvSpPr>
        <p:spPr>
          <a:xfrm>
            <a:off x="2843808" y="3861048"/>
            <a:ext cx="4320480" cy="1477328"/>
          </a:xfrm>
          <a:prstGeom prst="rect">
            <a:avLst/>
          </a:prstGeom>
          <a:noFill/>
        </p:spPr>
        <p:txBody>
          <a:bodyPr wrap="square" rtlCol="0">
            <a:spAutoFit/>
          </a:bodyPr>
          <a:lstStyle/>
          <a:p>
            <a:pPr algn="ctr"/>
            <a:r>
              <a:rPr lang="en-ZA" b="1" dirty="0" smtClean="0">
                <a:latin typeface="Times New Roman" pitchFamily="18" charset="0"/>
                <a:cs typeface="Times New Roman" pitchFamily="18" charset="0"/>
              </a:rPr>
              <a:t>GTX 718 Modelling</a:t>
            </a:r>
          </a:p>
          <a:p>
            <a:pPr algn="ctr"/>
            <a:endParaRPr lang="en-ZA" b="1" dirty="0" smtClean="0">
              <a:latin typeface="Times New Roman" pitchFamily="18" charset="0"/>
              <a:cs typeface="Times New Roman" pitchFamily="18" charset="0"/>
            </a:endParaRPr>
          </a:p>
          <a:p>
            <a:pPr algn="ctr"/>
            <a:r>
              <a:rPr lang="en-ZA" b="1" dirty="0" smtClean="0">
                <a:latin typeface="Times New Roman" pitchFamily="18" charset="0"/>
                <a:cs typeface="Times New Roman" pitchFamily="18" charset="0"/>
              </a:rPr>
              <a:t>By </a:t>
            </a:r>
            <a:r>
              <a:rPr lang="en-ZA" b="1" dirty="0" err="1" smtClean="0">
                <a:latin typeface="Times New Roman" pitchFamily="18" charset="0"/>
                <a:cs typeface="Times New Roman" pitchFamily="18" charset="0"/>
              </a:rPr>
              <a:t>Muravha</a:t>
            </a:r>
            <a:r>
              <a:rPr lang="en-ZA" b="1" dirty="0" smtClean="0">
                <a:latin typeface="Times New Roman" pitchFamily="18" charset="0"/>
                <a:cs typeface="Times New Roman" pitchFamily="18" charset="0"/>
              </a:rPr>
              <a:t> </a:t>
            </a:r>
            <a:r>
              <a:rPr lang="en-ZA" b="1" dirty="0" err="1" smtClean="0">
                <a:latin typeface="Times New Roman" pitchFamily="18" charset="0"/>
                <a:cs typeface="Times New Roman" pitchFamily="18" charset="0"/>
              </a:rPr>
              <a:t>Sedzani</a:t>
            </a:r>
            <a:r>
              <a:rPr lang="en-ZA" b="1" dirty="0" smtClean="0">
                <a:latin typeface="Times New Roman" pitchFamily="18" charset="0"/>
                <a:cs typeface="Times New Roman" pitchFamily="18" charset="0"/>
              </a:rPr>
              <a:t> </a:t>
            </a:r>
            <a:r>
              <a:rPr lang="en-ZA" b="1" dirty="0" err="1" smtClean="0">
                <a:latin typeface="Times New Roman" pitchFamily="18" charset="0"/>
                <a:cs typeface="Times New Roman" pitchFamily="18" charset="0"/>
              </a:rPr>
              <a:t>Elia</a:t>
            </a:r>
            <a:r>
              <a:rPr lang="en-ZA" b="1" dirty="0" smtClean="0">
                <a:latin typeface="Times New Roman" pitchFamily="18" charset="0"/>
                <a:cs typeface="Times New Roman" pitchFamily="18" charset="0"/>
              </a:rPr>
              <a:t> (28234422)</a:t>
            </a:r>
          </a:p>
          <a:p>
            <a:pPr algn="ctr"/>
            <a:endParaRPr lang="en-ZA" b="1" dirty="0">
              <a:latin typeface="Times New Roman" pitchFamily="18" charset="0"/>
              <a:cs typeface="Times New Roman" pitchFamily="18" charset="0"/>
            </a:endParaRPr>
          </a:p>
          <a:p>
            <a:pPr algn="ctr"/>
            <a:r>
              <a:rPr lang="en-ZA" dirty="0" smtClean="0">
                <a:latin typeface="Times New Roman" pitchFamily="18" charset="0"/>
                <a:cs typeface="Times New Roman" pitchFamily="18" charset="0"/>
              </a:rPr>
              <a:t>2012-08-23</a:t>
            </a:r>
            <a:endParaRPr lang="en-ZA"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52583149-283B-4232-B4D8-9CDAB45DCF69}" type="datetime1">
              <a:rPr lang="en-ZA" smtClean="0"/>
              <a:t>2012-08-23</a:t>
            </a:fld>
            <a:endParaRPr lang="en-ZA"/>
          </a:p>
        </p:txBody>
      </p:sp>
      <p:sp>
        <p:nvSpPr>
          <p:cNvPr id="5" name="Slide Number Placeholder 4"/>
          <p:cNvSpPr>
            <a:spLocks noGrp="1"/>
          </p:cNvSpPr>
          <p:nvPr>
            <p:ph type="sldNum" sz="quarter" idx="12"/>
          </p:nvPr>
        </p:nvSpPr>
        <p:spPr/>
        <p:txBody>
          <a:bodyPr/>
          <a:lstStyle/>
          <a:p>
            <a:fld id="{BAE27E76-9BD8-4885-A159-594B2CF915E4}" type="slidenum">
              <a:rPr lang="en-ZA" smtClean="0"/>
              <a:t>1</a:t>
            </a:fld>
            <a:endParaRPr lang="en-ZA"/>
          </a:p>
        </p:txBody>
      </p:sp>
    </p:spTree>
    <p:extLst>
      <p:ext uri="{BB962C8B-B14F-4D97-AF65-F5344CB8AC3E}">
        <p14:creationId xmlns:p14="http://schemas.microsoft.com/office/powerpoint/2010/main" val="3080291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8173" y="1076035"/>
            <a:ext cx="6912768" cy="52322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ZA" sz="2800" b="1" dirty="0" smtClean="0">
                <a:ln w="11430"/>
                <a:effectLst>
                  <a:outerShdw blurRad="50800" dist="39000" dir="5460000" algn="tl">
                    <a:srgbClr val="000000">
                      <a:alpha val="38000"/>
                    </a:srgbClr>
                  </a:outerShdw>
                </a:effectLst>
              </a:rPr>
              <a:t>4. Results and discussion</a:t>
            </a:r>
            <a:endParaRPr lang="en-ZA" sz="2800" b="1" dirty="0">
              <a:ln w="11430"/>
              <a:effectLst>
                <a:outerShdw blurRad="50800" dist="39000" dir="5460000" algn="tl">
                  <a:srgbClr val="000000">
                    <a:alpha val="38000"/>
                  </a:srgbClr>
                </a:outerShdw>
              </a:effectLst>
            </a:endParaRPr>
          </a:p>
        </p:txBody>
      </p:sp>
      <p:sp>
        <p:nvSpPr>
          <p:cNvPr id="3" name="Date Placeholder 2"/>
          <p:cNvSpPr>
            <a:spLocks noGrp="1"/>
          </p:cNvSpPr>
          <p:nvPr>
            <p:ph type="dt" sz="half" idx="10"/>
          </p:nvPr>
        </p:nvSpPr>
        <p:spPr/>
        <p:txBody>
          <a:bodyPr/>
          <a:lstStyle/>
          <a:p>
            <a:fld id="{9DD230E6-8E23-4132-BDAF-70219EBF566C}" type="datetime1">
              <a:rPr lang="en-ZA" smtClean="0"/>
              <a:t>2012-08-23</a:t>
            </a:fld>
            <a:endParaRPr lang="en-ZA"/>
          </a:p>
        </p:txBody>
      </p:sp>
      <p:sp>
        <p:nvSpPr>
          <p:cNvPr id="4" name="Slide Number Placeholder 3"/>
          <p:cNvSpPr>
            <a:spLocks noGrp="1"/>
          </p:cNvSpPr>
          <p:nvPr>
            <p:ph type="sldNum" sz="quarter" idx="12"/>
          </p:nvPr>
        </p:nvSpPr>
        <p:spPr/>
        <p:txBody>
          <a:bodyPr/>
          <a:lstStyle/>
          <a:p>
            <a:fld id="{BAE27E76-9BD8-4885-A159-594B2CF915E4}" type="slidenum">
              <a:rPr lang="en-ZA" smtClean="0"/>
              <a:t>10</a:t>
            </a:fld>
            <a:endParaRPr lang="en-ZA"/>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706245" y="1697355"/>
            <a:ext cx="5731510" cy="34632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1619672" y="5176962"/>
            <a:ext cx="5818083" cy="400110"/>
          </a:xfrm>
          <a:prstGeom prst="rect">
            <a:avLst/>
          </a:prstGeom>
        </p:spPr>
        <p:txBody>
          <a:bodyPr wrap="square">
            <a:spAutoFit/>
          </a:bodyPr>
          <a:lstStyle/>
          <a:p>
            <a:r>
              <a:rPr lang="en-ZA" sz="1000" b="1" dirty="0"/>
              <a:t>Figure </a:t>
            </a:r>
            <a:r>
              <a:rPr lang="en-ZA" sz="1000" b="1" dirty="0" smtClean="0"/>
              <a:t> 2</a:t>
            </a:r>
            <a:r>
              <a:rPr lang="en-ZA" sz="1000" dirty="0" smtClean="0"/>
              <a:t> </a:t>
            </a:r>
            <a:r>
              <a:rPr lang="en-ZA" sz="1000" dirty="0"/>
              <a:t>shows the pollutants transport behaviour results when the flow barrier is 300m wide where </a:t>
            </a:r>
            <a:r>
              <a:rPr lang="en-ZA" sz="1000" dirty="0" err="1"/>
              <a:t>Khx</a:t>
            </a:r>
            <a:r>
              <a:rPr lang="en-ZA" sz="1000" dirty="0"/>
              <a:t>=3Khy.</a:t>
            </a:r>
          </a:p>
        </p:txBody>
      </p:sp>
      <p:sp>
        <p:nvSpPr>
          <p:cNvPr id="7" name="Flowchart: Connector 6"/>
          <p:cNvSpPr/>
          <p:nvPr/>
        </p:nvSpPr>
        <p:spPr>
          <a:xfrm>
            <a:off x="5862789" y="3140968"/>
            <a:ext cx="389593" cy="432048"/>
          </a:xfrm>
          <a:prstGeom prst="flowChartConnector">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Smiley Face 7"/>
          <p:cNvSpPr/>
          <p:nvPr/>
        </p:nvSpPr>
        <p:spPr>
          <a:xfrm>
            <a:off x="7624349" y="2888940"/>
            <a:ext cx="720080" cy="936104"/>
          </a:xfrm>
          <a:prstGeom prst="smileyFac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85490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000"/>
                                        <p:tgtEl>
                                          <p:spTgt spid="7"/>
                                        </p:tgtEl>
                                      </p:cBhvr>
                                    </p:animEffect>
                                  </p:childTnLst>
                                </p:cTn>
                              </p:par>
                            </p:childTnLst>
                          </p:cTn>
                        </p:par>
                        <p:par>
                          <p:cTn id="8" fill="hold">
                            <p:stCondLst>
                              <p:cond delay="7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8173" y="1076035"/>
            <a:ext cx="6912768" cy="52322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ZA" sz="2800" b="1" dirty="0" smtClean="0">
                <a:ln w="11430"/>
                <a:effectLst>
                  <a:outerShdw blurRad="50800" dist="39000" dir="5460000" algn="tl">
                    <a:srgbClr val="000000">
                      <a:alpha val="38000"/>
                    </a:srgbClr>
                  </a:outerShdw>
                </a:effectLst>
              </a:rPr>
              <a:t>4. Results and discussion</a:t>
            </a:r>
            <a:endParaRPr lang="en-ZA" sz="2800" b="1" dirty="0">
              <a:ln w="11430"/>
              <a:effectLst>
                <a:outerShdw blurRad="50800" dist="39000" dir="5460000" algn="tl">
                  <a:srgbClr val="000000">
                    <a:alpha val="38000"/>
                  </a:srgbClr>
                </a:outerShdw>
              </a:effectLst>
            </a:endParaRPr>
          </a:p>
        </p:txBody>
      </p:sp>
      <p:sp>
        <p:nvSpPr>
          <p:cNvPr id="3" name="Date Placeholder 2"/>
          <p:cNvSpPr>
            <a:spLocks noGrp="1"/>
          </p:cNvSpPr>
          <p:nvPr>
            <p:ph type="dt" sz="half" idx="10"/>
          </p:nvPr>
        </p:nvSpPr>
        <p:spPr/>
        <p:txBody>
          <a:bodyPr/>
          <a:lstStyle/>
          <a:p>
            <a:fld id="{E192805E-35E2-4A77-836C-BC432A18D783}" type="datetime1">
              <a:rPr lang="en-ZA" smtClean="0"/>
              <a:t>2012-08-23</a:t>
            </a:fld>
            <a:endParaRPr lang="en-ZA"/>
          </a:p>
        </p:txBody>
      </p:sp>
      <p:sp>
        <p:nvSpPr>
          <p:cNvPr id="4" name="Slide Number Placeholder 3"/>
          <p:cNvSpPr>
            <a:spLocks noGrp="1"/>
          </p:cNvSpPr>
          <p:nvPr>
            <p:ph type="sldNum" sz="quarter" idx="12"/>
          </p:nvPr>
        </p:nvSpPr>
        <p:spPr/>
        <p:txBody>
          <a:bodyPr/>
          <a:lstStyle/>
          <a:p>
            <a:fld id="{BAE27E76-9BD8-4885-A159-594B2CF915E4}" type="slidenum">
              <a:rPr lang="en-ZA" smtClean="0"/>
              <a:t>11</a:t>
            </a:fld>
            <a:endParaRPr lang="en-ZA"/>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674732" y="1624248"/>
            <a:ext cx="5731510" cy="35960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1689477" y="5373216"/>
            <a:ext cx="5748278" cy="400110"/>
          </a:xfrm>
          <a:prstGeom prst="rect">
            <a:avLst/>
          </a:prstGeom>
        </p:spPr>
        <p:txBody>
          <a:bodyPr wrap="square">
            <a:spAutoFit/>
          </a:bodyPr>
          <a:lstStyle/>
          <a:p>
            <a:r>
              <a:rPr lang="en-ZA" sz="1000" b="1" dirty="0"/>
              <a:t>Figure </a:t>
            </a:r>
            <a:r>
              <a:rPr lang="en-ZA" sz="1000" b="1" dirty="0" smtClean="0"/>
              <a:t>3</a:t>
            </a:r>
            <a:r>
              <a:rPr lang="en-ZA" sz="1000" dirty="0" smtClean="0"/>
              <a:t> </a:t>
            </a:r>
            <a:r>
              <a:rPr lang="en-ZA" sz="1000" dirty="0"/>
              <a:t>shows the pollutants transport behaviour results when the flow barrier is 300m wide, where </a:t>
            </a:r>
            <a:r>
              <a:rPr lang="en-ZA" sz="1000" dirty="0" err="1"/>
              <a:t>Khx</a:t>
            </a:r>
            <a:r>
              <a:rPr lang="en-ZA" sz="1000" dirty="0"/>
              <a:t>=0.5Khy.</a:t>
            </a:r>
          </a:p>
        </p:txBody>
      </p:sp>
      <p:sp>
        <p:nvSpPr>
          <p:cNvPr id="7" name="Up Arrow 6"/>
          <p:cNvSpPr/>
          <p:nvPr/>
        </p:nvSpPr>
        <p:spPr>
          <a:xfrm>
            <a:off x="1727684" y="1838075"/>
            <a:ext cx="216024" cy="3168352"/>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Curved Left Arrow 8"/>
          <p:cNvSpPr/>
          <p:nvPr/>
        </p:nvSpPr>
        <p:spPr>
          <a:xfrm>
            <a:off x="2246575" y="2492896"/>
            <a:ext cx="468052" cy="1080119"/>
          </a:xfrm>
          <a:prstGeom prst="curved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cxnSp>
        <p:nvCxnSpPr>
          <p:cNvPr id="12" name="Straight Arrow Connector 11"/>
          <p:cNvCxnSpPr/>
          <p:nvPr/>
        </p:nvCxnSpPr>
        <p:spPr>
          <a:xfrm flipH="1">
            <a:off x="2339752" y="2348880"/>
            <a:ext cx="792090" cy="6840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 name="Flowchart: Process 19"/>
          <p:cNvSpPr/>
          <p:nvPr/>
        </p:nvSpPr>
        <p:spPr>
          <a:xfrm>
            <a:off x="2987824" y="2132856"/>
            <a:ext cx="720080" cy="36004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135</a:t>
            </a:r>
            <a:r>
              <a:rPr lang="en-ZA" baseline="30000" dirty="0" smtClean="0"/>
              <a:t>0</a:t>
            </a:r>
            <a:endParaRPr lang="en-ZA" dirty="0"/>
          </a:p>
        </p:txBody>
      </p:sp>
      <p:sp>
        <p:nvSpPr>
          <p:cNvPr id="21" name="Right Arrow 20"/>
          <p:cNvSpPr/>
          <p:nvPr/>
        </p:nvSpPr>
        <p:spPr>
          <a:xfrm>
            <a:off x="3995936" y="3032955"/>
            <a:ext cx="1440160" cy="25202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Multiply 21"/>
          <p:cNvSpPr/>
          <p:nvPr/>
        </p:nvSpPr>
        <p:spPr>
          <a:xfrm>
            <a:off x="4283968" y="2662018"/>
            <a:ext cx="864096" cy="108011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Flowchart: Connector 22"/>
          <p:cNvSpPr/>
          <p:nvPr/>
        </p:nvSpPr>
        <p:spPr>
          <a:xfrm>
            <a:off x="6431632" y="1838075"/>
            <a:ext cx="457200" cy="457200"/>
          </a:xfrm>
          <a:prstGeom prst="flowChartConnector">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Flowchart: Connector 23"/>
          <p:cNvSpPr/>
          <p:nvPr/>
        </p:nvSpPr>
        <p:spPr>
          <a:xfrm>
            <a:off x="1743677" y="4293096"/>
            <a:ext cx="536893" cy="576064"/>
          </a:xfrm>
          <a:prstGeom prst="flowChartConnector">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87309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9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4500"/>
                                        <p:tgtEl>
                                          <p:spTgt spid="7"/>
                                        </p:tgtEl>
                                      </p:cBhvr>
                                    </p:animEffect>
                                  </p:childTnLst>
                                </p:cTn>
                              </p:par>
                            </p:childTnLst>
                          </p:cTn>
                        </p:par>
                        <p:par>
                          <p:cTn id="8" fill="hold">
                            <p:stCondLst>
                              <p:cond delay="154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0"/>
                                        <p:tgtEl>
                                          <p:spTgt spid="9"/>
                                        </p:tgtEl>
                                      </p:cBhvr>
                                    </p:animEffect>
                                  </p:childTnLst>
                                </p:cTn>
                              </p:par>
                            </p:childTnLst>
                          </p:cTn>
                        </p:par>
                        <p:par>
                          <p:cTn id="12" fill="hold">
                            <p:stCondLst>
                              <p:cond delay="204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0"/>
                                        <p:tgtEl>
                                          <p:spTgt spid="12"/>
                                        </p:tgtEl>
                                      </p:cBhvr>
                                    </p:animEffect>
                                  </p:childTnLst>
                                </p:cTn>
                              </p:par>
                            </p:childTnLst>
                          </p:cTn>
                        </p:par>
                        <p:par>
                          <p:cTn id="16" fill="hold">
                            <p:stCondLst>
                              <p:cond delay="254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0"/>
                                        <p:tgtEl>
                                          <p:spTgt spid="20"/>
                                        </p:tgtEl>
                                      </p:cBhvr>
                                    </p:animEffect>
                                  </p:childTnLst>
                                </p:cTn>
                              </p:par>
                            </p:childTnLst>
                          </p:cTn>
                        </p:par>
                        <p:par>
                          <p:cTn id="20" fill="hold">
                            <p:stCondLst>
                              <p:cond delay="304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0"/>
                                        <p:tgtEl>
                                          <p:spTgt spid="21"/>
                                        </p:tgtEl>
                                      </p:cBhvr>
                                    </p:animEffect>
                                  </p:childTnLst>
                                </p:cTn>
                              </p:par>
                            </p:childTnLst>
                          </p:cTn>
                        </p:par>
                        <p:par>
                          <p:cTn id="24" fill="hold">
                            <p:stCondLst>
                              <p:cond delay="354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3000"/>
                                        <p:tgtEl>
                                          <p:spTgt spid="22"/>
                                        </p:tgtEl>
                                      </p:cBhvr>
                                    </p:animEffect>
                                  </p:childTnLst>
                                </p:cTn>
                              </p:par>
                            </p:childTnLst>
                          </p:cTn>
                        </p:par>
                        <p:par>
                          <p:cTn id="28" fill="hold">
                            <p:stCondLst>
                              <p:cond delay="38400"/>
                            </p:stCondLst>
                            <p:childTnLst>
                              <p:par>
                                <p:cTn id="29" presetID="10"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0"/>
                                        <p:tgtEl>
                                          <p:spTgt spid="23"/>
                                        </p:tgtEl>
                                      </p:cBhvr>
                                    </p:animEffect>
                                  </p:childTnLst>
                                </p:cTn>
                              </p:par>
                            </p:childTnLst>
                          </p:cTn>
                        </p:par>
                        <p:par>
                          <p:cTn id="32" fill="hold">
                            <p:stCondLst>
                              <p:cond delay="43400"/>
                            </p:stCondLst>
                            <p:childTnLst>
                              <p:par>
                                <p:cTn id="33" presetID="10"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20" grpId="0" animBg="1"/>
      <p:bldP spid="21" grpId="0" animBg="1"/>
      <p:bldP spid="22" grpId="0" animBg="1"/>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8173" y="1076035"/>
            <a:ext cx="6912768" cy="52322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ZA" sz="2800" b="1" dirty="0" smtClean="0">
                <a:ln w="11430"/>
                <a:effectLst>
                  <a:outerShdw blurRad="50800" dist="39000" dir="5460000" algn="tl">
                    <a:srgbClr val="000000">
                      <a:alpha val="38000"/>
                    </a:srgbClr>
                  </a:outerShdw>
                </a:effectLst>
              </a:rPr>
              <a:t>5. Conclusion</a:t>
            </a:r>
            <a:endParaRPr lang="en-ZA" sz="2800" b="1" dirty="0">
              <a:ln w="11430"/>
              <a:effectLst>
                <a:outerShdw blurRad="50800" dist="39000" dir="5460000" algn="tl">
                  <a:srgbClr val="000000">
                    <a:alpha val="38000"/>
                  </a:srgbClr>
                </a:outerShdw>
              </a:effectLst>
            </a:endParaRPr>
          </a:p>
        </p:txBody>
      </p:sp>
      <p:sp>
        <p:nvSpPr>
          <p:cNvPr id="3" name="Date Placeholder 2"/>
          <p:cNvSpPr>
            <a:spLocks noGrp="1"/>
          </p:cNvSpPr>
          <p:nvPr>
            <p:ph type="dt" sz="half" idx="10"/>
          </p:nvPr>
        </p:nvSpPr>
        <p:spPr/>
        <p:txBody>
          <a:bodyPr/>
          <a:lstStyle/>
          <a:p>
            <a:fld id="{05EA86F7-EDB4-4F32-8A40-8AE9E82EDA64}" type="datetime1">
              <a:rPr lang="en-ZA" smtClean="0"/>
              <a:t>2012-08-23</a:t>
            </a:fld>
            <a:endParaRPr lang="en-ZA"/>
          </a:p>
        </p:txBody>
      </p:sp>
      <p:sp>
        <p:nvSpPr>
          <p:cNvPr id="4" name="Slide Number Placeholder 3"/>
          <p:cNvSpPr>
            <a:spLocks noGrp="1"/>
          </p:cNvSpPr>
          <p:nvPr>
            <p:ph type="sldNum" sz="quarter" idx="12"/>
          </p:nvPr>
        </p:nvSpPr>
        <p:spPr/>
        <p:txBody>
          <a:bodyPr/>
          <a:lstStyle/>
          <a:p>
            <a:fld id="{BAE27E76-9BD8-4885-A159-594B2CF915E4}" type="slidenum">
              <a:rPr lang="en-ZA" smtClean="0"/>
              <a:t>12</a:t>
            </a:fld>
            <a:endParaRPr lang="en-ZA"/>
          </a:p>
        </p:txBody>
      </p:sp>
      <p:sp>
        <p:nvSpPr>
          <p:cNvPr id="5" name="TextBox 4"/>
          <p:cNvSpPr txBox="1"/>
          <p:nvPr/>
        </p:nvSpPr>
        <p:spPr>
          <a:xfrm>
            <a:off x="1403648" y="1844824"/>
            <a:ext cx="6627293" cy="3693319"/>
          </a:xfrm>
          <a:prstGeom prst="rect">
            <a:avLst/>
          </a:prstGeom>
          <a:noFill/>
        </p:spPr>
        <p:txBody>
          <a:bodyPr wrap="square" rtlCol="0">
            <a:spAutoFit/>
          </a:bodyPr>
          <a:lstStyle/>
          <a:p>
            <a:pPr marL="285750" indent="-285750">
              <a:buFont typeface="Courier New" pitchFamily="49" charset="0"/>
              <a:buChar char="o"/>
            </a:pPr>
            <a:r>
              <a:rPr lang="en-ZA" dirty="0" smtClean="0"/>
              <a:t>Several simulations of the funnel and gate system were conducted with different assumptions of the minimum width for the model. The minimum width of the funnel and gate system required to redirect all the pollutants through the drain was 300m.</a:t>
            </a:r>
          </a:p>
          <a:p>
            <a:endParaRPr lang="en-ZA" dirty="0" smtClean="0"/>
          </a:p>
          <a:p>
            <a:pPr marL="285750" indent="-285750">
              <a:buFont typeface="Courier New" pitchFamily="49" charset="0"/>
              <a:buChar char="o"/>
            </a:pPr>
            <a:r>
              <a:rPr lang="en-ZA" dirty="0" smtClean="0"/>
              <a:t>The transport behaviour of the pollutants </a:t>
            </a:r>
            <a:r>
              <a:rPr lang="en-ZA" dirty="0" smtClean="0"/>
              <a:t>under </a:t>
            </a:r>
            <a:r>
              <a:rPr lang="en-ZA" dirty="0" err="1" smtClean="0"/>
              <a:t>Khx</a:t>
            </a:r>
            <a:r>
              <a:rPr lang="en-ZA" dirty="0" smtClean="0"/>
              <a:t>=3Khy was </a:t>
            </a:r>
            <a:r>
              <a:rPr lang="en-ZA" dirty="0" smtClean="0"/>
              <a:t>similar to the natural flow gradient of groundwater and </a:t>
            </a:r>
            <a:r>
              <a:rPr lang="en-ZA" dirty="0" smtClean="0"/>
              <a:t>wa</a:t>
            </a:r>
            <a:r>
              <a:rPr lang="en-ZA" dirty="0" smtClean="0"/>
              <a:t>s </a:t>
            </a:r>
            <a:r>
              <a:rPr lang="en-ZA" dirty="0" smtClean="0"/>
              <a:t>highly influenced by the variation in the degree of anisotropic factor.</a:t>
            </a:r>
          </a:p>
          <a:p>
            <a:endParaRPr lang="en-ZA" dirty="0" smtClean="0"/>
          </a:p>
          <a:p>
            <a:pPr marL="285750" indent="-285750">
              <a:buFont typeface="Courier New" pitchFamily="49" charset="0"/>
              <a:buChar char="o"/>
            </a:pPr>
            <a:r>
              <a:rPr lang="en-ZA" dirty="0" smtClean="0"/>
              <a:t>Change in anisotropic factor in a model changes the flow behaviour , direction and velocity vectors  of the solution.</a:t>
            </a:r>
            <a:endParaRPr lang="en-ZA" dirty="0"/>
          </a:p>
        </p:txBody>
      </p:sp>
    </p:spTree>
    <p:extLst>
      <p:ext uri="{BB962C8B-B14F-4D97-AF65-F5344CB8AC3E}">
        <p14:creationId xmlns:p14="http://schemas.microsoft.com/office/powerpoint/2010/main" val="398610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8173" y="1076035"/>
            <a:ext cx="6912768" cy="52322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ZA" sz="2800" b="1" dirty="0" smtClean="0">
                <a:ln w="11430"/>
                <a:effectLst>
                  <a:outerShdw blurRad="50800" dist="39000" dir="5460000" algn="tl">
                    <a:srgbClr val="000000">
                      <a:alpha val="38000"/>
                    </a:srgbClr>
                  </a:outerShdw>
                </a:effectLst>
              </a:rPr>
              <a:t>6. References</a:t>
            </a:r>
            <a:endParaRPr lang="en-ZA" sz="2800" b="1" dirty="0">
              <a:ln w="11430"/>
              <a:effectLst>
                <a:outerShdw blurRad="50800" dist="39000" dir="5460000" algn="tl">
                  <a:srgbClr val="000000">
                    <a:alpha val="38000"/>
                  </a:srgbClr>
                </a:outerShdw>
              </a:effectLst>
            </a:endParaRPr>
          </a:p>
        </p:txBody>
      </p:sp>
      <p:sp>
        <p:nvSpPr>
          <p:cNvPr id="3" name="Date Placeholder 2"/>
          <p:cNvSpPr>
            <a:spLocks noGrp="1"/>
          </p:cNvSpPr>
          <p:nvPr>
            <p:ph type="dt" sz="half" idx="10"/>
          </p:nvPr>
        </p:nvSpPr>
        <p:spPr/>
        <p:txBody>
          <a:bodyPr/>
          <a:lstStyle/>
          <a:p>
            <a:fld id="{99311113-C98C-4AF6-A938-F2DC15D130A5}" type="datetime1">
              <a:rPr lang="en-ZA" smtClean="0"/>
              <a:t>2012-08-23</a:t>
            </a:fld>
            <a:endParaRPr lang="en-ZA"/>
          </a:p>
        </p:txBody>
      </p:sp>
      <p:sp>
        <p:nvSpPr>
          <p:cNvPr id="4" name="Slide Number Placeholder 3"/>
          <p:cNvSpPr>
            <a:spLocks noGrp="1"/>
          </p:cNvSpPr>
          <p:nvPr>
            <p:ph type="sldNum" sz="quarter" idx="12"/>
          </p:nvPr>
        </p:nvSpPr>
        <p:spPr/>
        <p:txBody>
          <a:bodyPr/>
          <a:lstStyle/>
          <a:p>
            <a:fld id="{BAE27E76-9BD8-4885-A159-594B2CF915E4}" type="slidenum">
              <a:rPr lang="en-ZA" smtClean="0"/>
              <a:t>13</a:t>
            </a:fld>
            <a:endParaRPr lang="en-ZA"/>
          </a:p>
        </p:txBody>
      </p:sp>
      <p:sp>
        <p:nvSpPr>
          <p:cNvPr id="5" name="Rectangle 4"/>
          <p:cNvSpPr/>
          <p:nvPr/>
        </p:nvSpPr>
        <p:spPr>
          <a:xfrm>
            <a:off x="1267481" y="1844824"/>
            <a:ext cx="6771309" cy="3139321"/>
          </a:xfrm>
          <a:prstGeom prst="rect">
            <a:avLst/>
          </a:prstGeom>
        </p:spPr>
        <p:txBody>
          <a:bodyPr wrap="square">
            <a:spAutoFit/>
          </a:bodyPr>
          <a:lstStyle/>
          <a:p>
            <a:pPr marL="342900" lvl="0" indent="-342900">
              <a:buFont typeface="+mj-lt"/>
              <a:buAutoNum type="arabicPeriod"/>
            </a:pPr>
            <a:r>
              <a:rPr lang="en-ZA" dirty="0" smtClean="0"/>
              <a:t>Chiang</a:t>
            </a:r>
            <a:r>
              <a:rPr lang="en-ZA" dirty="0"/>
              <a:t>, W. and </a:t>
            </a:r>
            <a:r>
              <a:rPr lang="en-ZA" dirty="0" smtClean="0"/>
              <a:t>Kinzelbach</a:t>
            </a:r>
            <a:r>
              <a:rPr lang="en-ZA" dirty="0"/>
              <a:t>, W. (1998). Processing Modflow: A Simulation System for Modelling Groundwater Flow and Pollution. Hamburg. Zürich. Pp-331.</a:t>
            </a:r>
          </a:p>
          <a:p>
            <a:pPr marL="342900" lvl="0" indent="-342900">
              <a:buFont typeface="+mj-lt"/>
              <a:buAutoNum type="arabicPeriod"/>
            </a:pPr>
            <a:r>
              <a:rPr lang="en-ZA" dirty="0" smtClean="0"/>
              <a:t>Powel</a:t>
            </a:r>
            <a:r>
              <a:rPr lang="en-ZA" dirty="0"/>
              <a:t>, M.R., </a:t>
            </a:r>
            <a:r>
              <a:rPr lang="en-ZA" dirty="0" err="1"/>
              <a:t>Blowes</a:t>
            </a:r>
            <a:r>
              <a:rPr lang="en-ZA" dirty="0"/>
              <a:t>, D.W., </a:t>
            </a:r>
            <a:r>
              <a:rPr lang="en-ZA" dirty="0" err="1"/>
              <a:t>GIllham</a:t>
            </a:r>
            <a:r>
              <a:rPr lang="en-ZA" dirty="0"/>
              <a:t>, R.W., Schultz, D., </a:t>
            </a:r>
            <a:r>
              <a:rPr lang="en-ZA" dirty="0" err="1"/>
              <a:t>Sivavec</a:t>
            </a:r>
            <a:r>
              <a:rPr lang="en-ZA" dirty="0"/>
              <a:t>, T., </a:t>
            </a:r>
            <a:r>
              <a:rPr lang="en-ZA" dirty="0" err="1"/>
              <a:t>Puls</a:t>
            </a:r>
            <a:r>
              <a:rPr lang="en-ZA" dirty="0"/>
              <a:t>, R.W., </a:t>
            </a:r>
            <a:r>
              <a:rPr lang="en-ZA" dirty="0" err="1"/>
              <a:t>Vogan</a:t>
            </a:r>
            <a:r>
              <a:rPr lang="en-ZA" dirty="0"/>
              <a:t>, J.L., Powel, D.P. and Landis, R. (1998). Permeable Reactive Barrier Technologies for Contaminant Remediation. United States Environmental Protection Agency. EPA/600/R-98/125: Washington DC. Pp-102</a:t>
            </a:r>
          </a:p>
          <a:p>
            <a:pPr marL="342900" lvl="0" indent="-342900">
              <a:buFont typeface="+mj-lt"/>
              <a:buAutoNum type="arabicPeriod"/>
            </a:pPr>
            <a:r>
              <a:rPr lang="en-ZA" dirty="0"/>
              <a:t>Starr, R.C. and Cherry, J.A. (1994). In Situ Remediation of Contaminated Ground Water: The Funnel-and-Gate System. EG&amp;G Idaho, Inc. Canada. 32: 465-476.</a:t>
            </a:r>
          </a:p>
        </p:txBody>
      </p:sp>
    </p:spTree>
    <p:extLst>
      <p:ext uri="{BB962C8B-B14F-4D97-AF65-F5344CB8AC3E}">
        <p14:creationId xmlns:p14="http://schemas.microsoft.com/office/powerpoint/2010/main" val="3080291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3377" y="1089890"/>
            <a:ext cx="6912768" cy="52322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ZA" sz="2800" b="1" dirty="0" smtClean="0">
                <a:ln w="11430"/>
                <a:effectLst>
                  <a:outerShdw blurRad="50800" dist="39000" dir="5460000" algn="tl">
                    <a:srgbClr val="000000">
                      <a:alpha val="38000"/>
                    </a:srgbClr>
                  </a:outerShdw>
                </a:effectLst>
              </a:rPr>
              <a:t>Table of contents</a:t>
            </a:r>
            <a:endParaRPr lang="en-ZA" sz="2800" b="1" dirty="0">
              <a:ln w="11430"/>
              <a:effectLst>
                <a:outerShdw blurRad="50800" dist="39000" dir="5460000" algn="tl">
                  <a:srgbClr val="000000">
                    <a:alpha val="38000"/>
                  </a:srgbClr>
                </a:outerShdw>
              </a:effectLst>
            </a:endParaRPr>
          </a:p>
        </p:txBody>
      </p:sp>
      <p:sp>
        <p:nvSpPr>
          <p:cNvPr id="2" name="TextBox 1"/>
          <p:cNvSpPr txBox="1"/>
          <p:nvPr/>
        </p:nvSpPr>
        <p:spPr>
          <a:xfrm>
            <a:off x="2306928" y="2204864"/>
            <a:ext cx="5436159" cy="1754326"/>
          </a:xfrm>
          <a:prstGeom prst="rect">
            <a:avLst/>
          </a:prstGeom>
          <a:noFill/>
        </p:spPr>
        <p:txBody>
          <a:bodyPr wrap="square" rtlCol="0">
            <a:spAutoFit/>
          </a:bodyPr>
          <a:lstStyle/>
          <a:p>
            <a:pPr marL="342900" indent="-342900">
              <a:buAutoNum type="arabicPeriod"/>
            </a:pPr>
            <a:r>
              <a:rPr lang="en-ZA" dirty="0" smtClean="0"/>
              <a:t>Introduction………………………………………………. 3 </a:t>
            </a:r>
          </a:p>
          <a:p>
            <a:pPr marL="342900" indent="-342900">
              <a:buAutoNum type="arabicPeriod"/>
            </a:pPr>
            <a:r>
              <a:rPr lang="en-ZA" dirty="0" smtClean="0"/>
              <a:t>The funnel and gate system……………………….. </a:t>
            </a:r>
            <a:r>
              <a:rPr lang="en-ZA" dirty="0" smtClean="0"/>
              <a:t>5</a:t>
            </a:r>
            <a:endParaRPr lang="en-ZA" dirty="0" smtClean="0"/>
          </a:p>
          <a:p>
            <a:pPr marL="342900" indent="-342900">
              <a:buAutoNum type="arabicPeriod"/>
            </a:pPr>
            <a:r>
              <a:rPr lang="en-ZA" dirty="0" smtClean="0"/>
              <a:t>Methodology……………………………………………… 6</a:t>
            </a:r>
          </a:p>
          <a:p>
            <a:pPr marL="342900" indent="-342900">
              <a:buAutoNum type="arabicPeriod"/>
            </a:pPr>
            <a:r>
              <a:rPr lang="en-ZA" dirty="0" smtClean="0"/>
              <a:t>Results and discussion………………………………. </a:t>
            </a:r>
            <a:r>
              <a:rPr lang="en-ZA" dirty="0" smtClean="0"/>
              <a:t>9</a:t>
            </a:r>
            <a:endParaRPr lang="en-ZA" dirty="0" smtClean="0"/>
          </a:p>
          <a:p>
            <a:pPr marL="342900" indent="-342900">
              <a:buAutoNum type="arabicPeriod"/>
            </a:pPr>
            <a:r>
              <a:rPr lang="en-ZA" dirty="0" smtClean="0"/>
              <a:t>Conclusion………………………………………………… 12 </a:t>
            </a:r>
          </a:p>
          <a:p>
            <a:pPr marL="342900" indent="-342900">
              <a:buAutoNum type="arabicPeriod"/>
            </a:pPr>
            <a:r>
              <a:rPr lang="en-ZA" dirty="0" smtClean="0"/>
              <a:t>References………………………………………………… 13</a:t>
            </a:r>
            <a:endParaRPr lang="en-ZA" dirty="0"/>
          </a:p>
        </p:txBody>
      </p:sp>
      <p:sp>
        <p:nvSpPr>
          <p:cNvPr id="3" name="Date Placeholder 2"/>
          <p:cNvSpPr>
            <a:spLocks noGrp="1"/>
          </p:cNvSpPr>
          <p:nvPr>
            <p:ph type="dt" sz="half" idx="10"/>
          </p:nvPr>
        </p:nvSpPr>
        <p:spPr/>
        <p:txBody>
          <a:bodyPr/>
          <a:lstStyle/>
          <a:p>
            <a:fld id="{99728F60-09EC-4973-A521-FA8F33F3631C}" type="datetime1">
              <a:rPr lang="en-ZA" smtClean="0"/>
              <a:t>2012-08-23</a:t>
            </a:fld>
            <a:endParaRPr lang="en-ZA"/>
          </a:p>
        </p:txBody>
      </p:sp>
      <p:sp>
        <p:nvSpPr>
          <p:cNvPr id="5" name="Slide Number Placeholder 4"/>
          <p:cNvSpPr>
            <a:spLocks noGrp="1"/>
          </p:cNvSpPr>
          <p:nvPr>
            <p:ph type="sldNum" sz="quarter" idx="12"/>
          </p:nvPr>
        </p:nvSpPr>
        <p:spPr/>
        <p:txBody>
          <a:bodyPr/>
          <a:lstStyle/>
          <a:p>
            <a:fld id="{BAE27E76-9BD8-4885-A159-594B2CF915E4}" type="slidenum">
              <a:rPr lang="en-ZA" smtClean="0"/>
              <a:t>2</a:t>
            </a:fld>
            <a:endParaRPr lang="en-ZA"/>
          </a:p>
        </p:txBody>
      </p:sp>
    </p:spTree>
    <p:extLst>
      <p:ext uri="{BB962C8B-B14F-4D97-AF65-F5344CB8AC3E}">
        <p14:creationId xmlns:p14="http://schemas.microsoft.com/office/powerpoint/2010/main" val="830134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8173" y="1076035"/>
            <a:ext cx="6912768" cy="52322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ZA" sz="2800" b="1" dirty="0" smtClean="0">
                <a:ln w="11430"/>
                <a:effectLst>
                  <a:outerShdw blurRad="50800" dist="39000" dir="5460000" algn="tl">
                    <a:srgbClr val="000000">
                      <a:alpha val="38000"/>
                    </a:srgbClr>
                  </a:outerShdw>
                </a:effectLst>
              </a:rPr>
              <a:t>1. Introduction</a:t>
            </a:r>
            <a:endParaRPr lang="en-ZA" sz="2800" b="1" dirty="0">
              <a:ln w="11430"/>
              <a:effectLst>
                <a:outerShdw blurRad="50800" dist="39000" dir="5460000" algn="tl">
                  <a:srgbClr val="000000">
                    <a:alpha val="38000"/>
                  </a:srgbClr>
                </a:outerShdw>
              </a:effectLst>
            </a:endParaRPr>
          </a:p>
        </p:txBody>
      </p:sp>
      <p:sp>
        <p:nvSpPr>
          <p:cNvPr id="3" name="Date Placeholder 2"/>
          <p:cNvSpPr>
            <a:spLocks noGrp="1"/>
          </p:cNvSpPr>
          <p:nvPr>
            <p:ph type="dt" sz="half" idx="10"/>
          </p:nvPr>
        </p:nvSpPr>
        <p:spPr/>
        <p:txBody>
          <a:bodyPr/>
          <a:lstStyle/>
          <a:p>
            <a:fld id="{41D6900D-9738-422E-B3D1-D99EDDD4EEED}" type="datetime1">
              <a:rPr lang="en-ZA" smtClean="0"/>
              <a:t>2012-08-23</a:t>
            </a:fld>
            <a:endParaRPr lang="en-ZA"/>
          </a:p>
        </p:txBody>
      </p:sp>
      <p:sp>
        <p:nvSpPr>
          <p:cNvPr id="4" name="Slide Number Placeholder 3"/>
          <p:cNvSpPr>
            <a:spLocks noGrp="1"/>
          </p:cNvSpPr>
          <p:nvPr>
            <p:ph type="sldNum" sz="quarter" idx="12"/>
          </p:nvPr>
        </p:nvSpPr>
        <p:spPr/>
        <p:txBody>
          <a:bodyPr/>
          <a:lstStyle/>
          <a:p>
            <a:fld id="{BAE27E76-9BD8-4885-A159-594B2CF915E4}" type="slidenum">
              <a:rPr lang="en-ZA" smtClean="0"/>
              <a:t>3</a:t>
            </a:fld>
            <a:endParaRPr lang="en-ZA"/>
          </a:p>
        </p:txBody>
      </p:sp>
      <p:sp>
        <p:nvSpPr>
          <p:cNvPr id="5" name="Rectangle 4"/>
          <p:cNvSpPr/>
          <p:nvPr/>
        </p:nvSpPr>
        <p:spPr>
          <a:xfrm>
            <a:off x="1386168" y="2118257"/>
            <a:ext cx="6480720" cy="3416320"/>
          </a:xfrm>
          <a:prstGeom prst="rect">
            <a:avLst/>
          </a:prstGeom>
        </p:spPr>
        <p:txBody>
          <a:bodyPr wrap="square">
            <a:spAutoFit/>
          </a:bodyPr>
          <a:lstStyle/>
          <a:p>
            <a:pPr marL="285750" indent="-285750">
              <a:buFont typeface="Courier New" pitchFamily="49" charset="0"/>
              <a:buChar char="o"/>
            </a:pPr>
            <a:r>
              <a:rPr lang="en-ZA" dirty="0"/>
              <a:t>The aim of the </a:t>
            </a:r>
            <a:r>
              <a:rPr lang="en-ZA" dirty="0" smtClean="0"/>
              <a:t>topic </a:t>
            </a:r>
            <a:r>
              <a:rPr lang="en-ZA" dirty="0"/>
              <a:t>is to model the transport behaviour of the ideal pollutants in the heterogeneous aquifer under different anisotropic factors. </a:t>
            </a:r>
            <a:endParaRPr lang="en-ZA" dirty="0" smtClean="0"/>
          </a:p>
          <a:p>
            <a:endParaRPr lang="en-ZA" dirty="0" smtClean="0"/>
          </a:p>
          <a:p>
            <a:pPr marL="285750" indent="-285750">
              <a:buFont typeface="Courier New" pitchFamily="49" charset="0"/>
              <a:buChar char="o"/>
            </a:pPr>
            <a:r>
              <a:rPr lang="en-ZA" dirty="0" smtClean="0"/>
              <a:t>The change in the solution behaviour when anisotropic factor is assumed to be </a:t>
            </a:r>
            <a:r>
              <a:rPr lang="en-ZA" dirty="0" err="1" smtClean="0"/>
              <a:t>Khx</a:t>
            </a:r>
            <a:r>
              <a:rPr lang="en-ZA" dirty="0" smtClean="0"/>
              <a:t>=0.5Khy.</a:t>
            </a:r>
          </a:p>
          <a:p>
            <a:endParaRPr lang="en-ZA" dirty="0"/>
          </a:p>
          <a:p>
            <a:pPr marL="285750" indent="-285750">
              <a:buFont typeface="Courier New" pitchFamily="49" charset="0"/>
              <a:buChar char="o"/>
            </a:pPr>
            <a:r>
              <a:rPr lang="en-ZA" dirty="0" smtClean="0"/>
              <a:t>Modelling </a:t>
            </a:r>
            <a:r>
              <a:rPr lang="en-ZA" dirty="0"/>
              <a:t>the minimum width of the funnel and gate system </a:t>
            </a:r>
            <a:r>
              <a:rPr lang="en-ZA" dirty="0" smtClean="0"/>
              <a:t>in </a:t>
            </a:r>
            <a:r>
              <a:rPr lang="en-ZA" dirty="0"/>
              <a:t>such a way that all the pollutants are </a:t>
            </a:r>
            <a:r>
              <a:rPr lang="en-ZA" dirty="0" smtClean="0"/>
              <a:t>removed </a:t>
            </a:r>
            <a:r>
              <a:rPr lang="en-ZA" dirty="0"/>
              <a:t>at the gate through a drain</a:t>
            </a:r>
            <a:r>
              <a:rPr lang="en-ZA" dirty="0" smtClean="0"/>
              <a:t>.</a:t>
            </a:r>
          </a:p>
          <a:p>
            <a:endParaRPr lang="en-ZA" dirty="0"/>
          </a:p>
          <a:p>
            <a:endParaRPr lang="en-ZA" dirty="0"/>
          </a:p>
        </p:txBody>
      </p:sp>
    </p:spTree>
    <p:extLst>
      <p:ext uri="{BB962C8B-B14F-4D97-AF65-F5344CB8AC3E}">
        <p14:creationId xmlns:p14="http://schemas.microsoft.com/office/powerpoint/2010/main" val="3080291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8173" y="1076035"/>
            <a:ext cx="6912768" cy="52322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ZA" sz="2800" b="1" dirty="0" smtClean="0">
                <a:ln w="11430"/>
                <a:effectLst>
                  <a:outerShdw blurRad="50800" dist="39000" dir="5460000" algn="tl">
                    <a:srgbClr val="000000">
                      <a:alpha val="38000"/>
                    </a:srgbClr>
                  </a:outerShdw>
                </a:effectLst>
              </a:rPr>
              <a:t>1. Introduction</a:t>
            </a:r>
            <a:endParaRPr lang="en-ZA" sz="2800" b="1" dirty="0">
              <a:ln w="11430"/>
              <a:effectLst>
                <a:outerShdw blurRad="50800" dist="39000" dir="5460000" algn="tl">
                  <a:srgbClr val="000000">
                    <a:alpha val="38000"/>
                  </a:srgbClr>
                </a:outerShdw>
              </a:effectLst>
            </a:endParaRPr>
          </a:p>
        </p:txBody>
      </p:sp>
      <p:sp>
        <p:nvSpPr>
          <p:cNvPr id="3" name="Date Placeholder 2"/>
          <p:cNvSpPr>
            <a:spLocks noGrp="1"/>
          </p:cNvSpPr>
          <p:nvPr>
            <p:ph type="dt" sz="half" idx="10"/>
          </p:nvPr>
        </p:nvSpPr>
        <p:spPr/>
        <p:txBody>
          <a:bodyPr/>
          <a:lstStyle/>
          <a:p>
            <a:fld id="{CA62D594-971F-4F41-A4AF-20B719877B30}" type="datetime1">
              <a:rPr lang="en-ZA" smtClean="0"/>
              <a:t>2012-08-23</a:t>
            </a:fld>
            <a:endParaRPr lang="en-ZA"/>
          </a:p>
        </p:txBody>
      </p:sp>
      <p:sp>
        <p:nvSpPr>
          <p:cNvPr id="4" name="Slide Number Placeholder 3"/>
          <p:cNvSpPr>
            <a:spLocks noGrp="1"/>
          </p:cNvSpPr>
          <p:nvPr>
            <p:ph type="sldNum" sz="quarter" idx="12"/>
          </p:nvPr>
        </p:nvSpPr>
        <p:spPr/>
        <p:txBody>
          <a:bodyPr/>
          <a:lstStyle/>
          <a:p>
            <a:fld id="{BAE27E76-9BD8-4885-A159-594B2CF915E4}" type="slidenum">
              <a:rPr lang="en-ZA" smtClean="0"/>
              <a:t>4</a:t>
            </a:fld>
            <a:endParaRPr lang="en-ZA"/>
          </a:p>
        </p:txBody>
      </p:sp>
      <p:sp>
        <p:nvSpPr>
          <p:cNvPr id="5" name="TextBox 4"/>
          <p:cNvSpPr txBox="1"/>
          <p:nvPr/>
        </p:nvSpPr>
        <p:spPr>
          <a:xfrm>
            <a:off x="1443487" y="2057369"/>
            <a:ext cx="6262139" cy="3416320"/>
          </a:xfrm>
          <a:prstGeom prst="rect">
            <a:avLst/>
          </a:prstGeom>
          <a:noFill/>
        </p:spPr>
        <p:txBody>
          <a:bodyPr wrap="square" rtlCol="0">
            <a:spAutoFit/>
          </a:bodyPr>
          <a:lstStyle/>
          <a:p>
            <a:r>
              <a:rPr lang="en-ZA" dirty="0" smtClean="0"/>
              <a:t>Given parameters:</a:t>
            </a:r>
          </a:p>
          <a:p>
            <a:endParaRPr lang="en-ZA" dirty="0"/>
          </a:p>
          <a:p>
            <a:pPr marL="285750" indent="-285750">
              <a:buFont typeface="Courier New" pitchFamily="49" charset="0"/>
              <a:buChar char="o"/>
            </a:pPr>
            <a:r>
              <a:rPr lang="en-ZA" dirty="0" smtClean="0"/>
              <a:t>Dimension of the model: 600mx300m</a:t>
            </a:r>
          </a:p>
          <a:p>
            <a:pPr marL="285750" indent="-285750">
              <a:buFont typeface="Courier New" pitchFamily="49" charset="0"/>
              <a:buChar char="o"/>
            </a:pPr>
            <a:r>
              <a:rPr lang="en-ZA" dirty="0" smtClean="0"/>
              <a:t>Top layer: b = 30m</a:t>
            </a:r>
          </a:p>
          <a:p>
            <a:r>
              <a:rPr lang="en-ZA" dirty="0"/>
              <a:t>	</a:t>
            </a:r>
            <a:r>
              <a:rPr lang="en-ZA" dirty="0" smtClean="0"/>
              <a:t>: unconfined with K=8 m/day and </a:t>
            </a:r>
            <a:r>
              <a:rPr lang="en-ZA" dirty="0" err="1" smtClean="0"/>
              <a:t>n</a:t>
            </a:r>
            <a:r>
              <a:rPr lang="en-ZA" baseline="-25000" dirty="0" err="1" smtClean="0"/>
              <a:t>eff</a:t>
            </a:r>
            <a:r>
              <a:rPr lang="en-ZA" dirty="0" smtClean="0"/>
              <a:t>=0.25</a:t>
            </a:r>
          </a:p>
          <a:p>
            <a:r>
              <a:rPr lang="en-ZA" dirty="0"/>
              <a:t>	</a:t>
            </a:r>
            <a:r>
              <a:rPr lang="en-ZA" dirty="0" smtClean="0"/>
              <a:t>: </a:t>
            </a:r>
            <a:r>
              <a:rPr lang="en-ZA" dirty="0" err="1" smtClean="0"/>
              <a:t>Khx</a:t>
            </a:r>
            <a:r>
              <a:rPr lang="en-ZA" dirty="0" smtClean="0"/>
              <a:t>=3Khy</a:t>
            </a:r>
          </a:p>
          <a:p>
            <a:pPr marL="285750" indent="-285750">
              <a:buFont typeface="Courier New" pitchFamily="49" charset="0"/>
              <a:buChar char="o"/>
            </a:pPr>
            <a:r>
              <a:rPr lang="en-ZA" dirty="0" smtClean="0"/>
              <a:t>Bottom layer: b = 10m</a:t>
            </a:r>
          </a:p>
          <a:p>
            <a:r>
              <a:rPr lang="en-ZA" dirty="0"/>
              <a:t>	 </a:t>
            </a:r>
            <a:r>
              <a:rPr lang="en-ZA" dirty="0" smtClean="0"/>
              <a:t>     : K=5 m/day and </a:t>
            </a:r>
            <a:r>
              <a:rPr lang="en-ZA" dirty="0" err="1" smtClean="0"/>
              <a:t>n</a:t>
            </a:r>
            <a:r>
              <a:rPr lang="en-ZA" baseline="-25000" dirty="0" err="1" smtClean="0"/>
              <a:t>eff</a:t>
            </a:r>
            <a:r>
              <a:rPr lang="en-ZA" dirty="0" smtClean="0"/>
              <a:t>=0.2</a:t>
            </a:r>
          </a:p>
          <a:p>
            <a:pPr marL="285750" indent="-285750">
              <a:buFont typeface="Courier New" pitchFamily="49" charset="0"/>
              <a:buChar char="o"/>
            </a:pPr>
            <a:r>
              <a:rPr lang="en-ZA" dirty="0" smtClean="0"/>
              <a:t>Contaminant source  width: 200m</a:t>
            </a:r>
          </a:p>
          <a:p>
            <a:pPr marL="285750" indent="-285750">
              <a:buFont typeface="Courier New" pitchFamily="49" charset="0"/>
              <a:buChar char="o"/>
            </a:pPr>
            <a:r>
              <a:rPr lang="en-ZA" dirty="0" smtClean="0"/>
              <a:t>Drain cell: h= 37.5m</a:t>
            </a:r>
          </a:p>
          <a:p>
            <a:pPr marL="285750" indent="-285750">
              <a:buFont typeface="Courier New" pitchFamily="49" charset="0"/>
              <a:buChar char="o"/>
            </a:pPr>
            <a:r>
              <a:rPr lang="en-ZA" dirty="0" smtClean="0"/>
              <a:t>Heads: 39m in the western flow boundary and 38m in the eastern flow boundary.</a:t>
            </a:r>
            <a:endParaRPr lang="en-ZA" dirty="0"/>
          </a:p>
        </p:txBody>
      </p:sp>
    </p:spTree>
    <p:extLst>
      <p:ext uri="{BB962C8B-B14F-4D97-AF65-F5344CB8AC3E}">
        <p14:creationId xmlns:p14="http://schemas.microsoft.com/office/powerpoint/2010/main" val="2460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8173" y="1076035"/>
            <a:ext cx="6912768" cy="52322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ZA" sz="2800" b="1" dirty="0" smtClean="0">
                <a:ln w="11430"/>
                <a:effectLst>
                  <a:outerShdw blurRad="50800" dist="39000" dir="5460000" algn="tl">
                    <a:srgbClr val="000000">
                      <a:alpha val="38000"/>
                    </a:srgbClr>
                  </a:outerShdw>
                </a:effectLst>
              </a:rPr>
              <a:t>2. The funnel and gate system</a:t>
            </a:r>
            <a:endParaRPr lang="en-ZA" sz="2800" b="1" dirty="0">
              <a:ln w="11430"/>
              <a:effectLst>
                <a:outerShdw blurRad="50800" dist="39000" dir="5460000" algn="tl">
                  <a:srgbClr val="000000">
                    <a:alpha val="38000"/>
                  </a:srgbClr>
                </a:outerShdw>
              </a:effectLst>
            </a:endParaRPr>
          </a:p>
        </p:txBody>
      </p:sp>
      <p:sp>
        <p:nvSpPr>
          <p:cNvPr id="2" name="Date Placeholder 1"/>
          <p:cNvSpPr>
            <a:spLocks noGrp="1"/>
          </p:cNvSpPr>
          <p:nvPr>
            <p:ph type="dt" sz="half" idx="10"/>
          </p:nvPr>
        </p:nvSpPr>
        <p:spPr/>
        <p:txBody>
          <a:bodyPr/>
          <a:lstStyle/>
          <a:p>
            <a:fld id="{1E7B2980-B1D3-4EF4-B037-8BA17CB33FA4}" type="datetime1">
              <a:rPr lang="en-ZA" smtClean="0"/>
              <a:t>2012-08-23</a:t>
            </a:fld>
            <a:endParaRPr lang="en-ZA"/>
          </a:p>
        </p:txBody>
      </p:sp>
      <p:sp>
        <p:nvSpPr>
          <p:cNvPr id="4" name="Slide Number Placeholder 3"/>
          <p:cNvSpPr>
            <a:spLocks noGrp="1"/>
          </p:cNvSpPr>
          <p:nvPr>
            <p:ph type="sldNum" sz="quarter" idx="12"/>
          </p:nvPr>
        </p:nvSpPr>
        <p:spPr/>
        <p:txBody>
          <a:bodyPr/>
          <a:lstStyle/>
          <a:p>
            <a:fld id="{BAE27E76-9BD8-4885-A159-594B2CF915E4}" type="slidenum">
              <a:rPr lang="en-ZA" smtClean="0"/>
              <a:t>5</a:t>
            </a:fld>
            <a:endParaRPr lang="en-ZA"/>
          </a:p>
        </p:txBody>
      </p:sp>
      <p:sp>
        <p:nvSpPr>
          <p:cNvPr id="5" name="Rectangle 4"/>
          <p:cNvSpPr/>
          <p:nvPr/>
        </p:nvSpPr>
        <p:spPr>
          <a:xfrm>
            <a:off x="1478213" y="1844824"/>
            <a:ext cx="6552728" cy="646331"/>
          </a:xfrm>
          <a:prstGeom prst="rect">
            <a:avLst/>
          </a:prstGeom>
        </p:spPr>
        <p:txBody>
          <a:bodyPr wrap="square">
            <a:spAutoFit/>
          </a:bodyPr>
          <a:lstStyle/>
          <a:p>
            <a:pPr marL="285750" indent="-285750">
              <a:buFont typeface="Courier New" pitchFamily="49" charset="0"/>
              <a:buChar char="o"/>
            </a:pPr>
            <a:r>
              <a:rPr lang="en-ZA" dirty="0">
                <a:solidFill>
                  <a:schemeClr val="tx1">
                    <a:lumMod val="95000"/>
                    <a:lumOff val="5000"/>
                  </a:schemeClr>
                </a:solidFill>
              </a:rPr>
              <a:t>The funnel and gate system is an alternative to pump-and-treat system for pollutants remediation. </a:t>
            </a:r>
          </a:p>
        </p:txBody>
      </p:sp>
      <p:sp>
        <p:nvSpPr>
          <p:cNvPr id="6" name="Rectangle 5"/>
          <p:cNvSpPr/>
          <p:nvPr/>
        </p:nvSpPr>
        <p:spPr>
          <a:xfrm>
            <a:off x="1462515" y="2491155"/>
            <a:ext cx="6552727" cy="1200329"/>
          </a:xfrm>
          <a:prstGeom prst="rect">
            <a:avLst/>
          </a:prstGeom>
        </p:spPr>
        <p:txBody>
          <a:bodyPr wrap="square">
            <a:spAutoFit/>
          </a:bodyPr>
          <a:lstStyle/>
          <a:p>
            <a:pPr marL="285750" indent="-285750">
              <a:buFont typeface="Courier New" pitchFamily="49" charset="0"/>
              <a:buChar char="o"/>
            </a:pPr>
            <a:r>
              <a:rPr lang="en-ZA" dirty="0"/>
              <a:t>The pollutants migrate from the source into the reactive barrier known as a gate, where physical, chemical or biological processes take place to remove all the pollutants from the groundwater.</a:t>
            </a:r>
          </a:p>
        </p:txBody>
      </p:sp>
      <p:sp>
        <p:nvSpPr>
          <p:cNvPr id="7" name="Rectangle 6"/>
          <p:cNvSpPr/>
          <p:nvPr/>
        </p:nvSpPr>
        <p:spPr>
          <a:xfrm>
            <a:off x="1475299" y="3717032"/>
            <a:ext cx="6555641" cy="923330"/>
          </a:xfrm>
          <a:prstGeom prst="rect">
            <a:avLst/>
          </a:prstGeom>
        </p:spPr>
        <p:txBody>
          <a:bodyPr wrap="square">
            <a:spAutoFit/>
          </a:bodyPr>
          <a:lstStyle/>
          <a:p>
            <a:pPr marL="285750" indent="-285750">
              <a:buFont typeface="Courier New" pitchFamily="49" charset="0"/>
              <a:buChar char="o"/>
            </a:pPr>
            <a:r>
              <a:rPr lang="en-ZA" dirty="0"/>
              <a:t>The funnel and gate system consist of impermeable layer of clay acting as a bedrock to prevent underflow of pollutants and water. </a:t>
            </a:r>
          </a:p>
        </p:txBody>
      </p:sp>
      <p:sp>
        <p:nvSpPr>
          <p:cNvPr id="8" name="Rectangle 7"/>
          <p:cNvSpPr/>
          <p:nvPr/>
        </p:nvSpPr>
        <p:spPr>
          <a:xfrm>
            <a:off x="1478214" y="4640362"/>
            <a:ext cx="6552727" cy="923330"/>
          </a:xfrm>
          <a:prstGeom prst="rect">
            <a:avLst/>
          </a:prstGeom>
        </p:spPr>
        <p:txBody>
          <a:bodyPr wrap="square">
            <a:spAutoFit/>
          </a:bodyPr>
          <a:lstStyle/>
          <a:p>
            <a:pPr marL="285750" indent="-285750">
              <a:buFont typeface="Courier New" pitchFamily="49" charset="0"/>
              <a:buChar char="o"/>
            </a:pPr>
            <a:r>
              <a:rPr lang="en-ZA" dirty="0"/>
              <a:t>In the funnel and gate system configuration, water and pollutants are directed by the low permeability flow boundary to pass through the reactive gate or drain.</a:t>
            </a:r>
          </a:p>
        </p:txBody>
      </p:sp>
      <p:sp>
        <p:nvSpPr>
          <p:cNvPr id="9" name="TextBox 8"/>
          <p:cNvSpPr txBox="1"/>
          <p:nvPr/>
        </p:nvSpPr>
        <p:spPr>
          <a:xfrm>
            <a:off x="2843808" y="5758439"/>
            <a:ext cx="3600400" cy="461665"/>
          </a:xfrm>
          <a:prstGeom prst="rect">
            <a:avLst/>
          </a:prstGeom>
          <a:noFill/>
        </p:spPr>
        <p:txBody>
          <a:bodyPr wrap="square" rtlCol="0">
            <a:spAutoFit/>
          </a:bodyPr>
          <a:lstStyle/>
          <a:p>
            <a:r>
              <a:rPr lang="en-ZA" sz="1200" dirty="0"/>
              <a:t>(Starr and Cherry, </a:t>
            </a:r>
            <a:r>
              <a:rPr lang="en-ZA" sz="1200" dirty="0" smtClean="0"/>
              <a:t>1994) and (</a:t>
            </a:r>
            <a:r>
              <a:rPr lang="en-ZA" sz="1200" dirty="0"/>
              <a:t>Powel </a:t>
            </a:r>
            <a:r>
              <a:rPr lang="en-ZA" sz="1200" i="1" dirty="0"/>
              <a:t>et al.</a:t>
            </a:r>
            <a:r>
              <a:rPr lang="en-ZA" sz="1200" dirty="0"/>
              <a:t> 1998).</a:t>
            </a:r>
          </a:p>
          <a:p>
            <a:r>
              <a:rPr lang="en-ZA" sz="1200" dirty="0" smtClean="0"/>
              <a:t> </a:t>
            </a:r>
            <a:endParaRPr lang="en-ZA" sz="1200" dirty="0"/>
          </a:p>
        </p:txBody>
      </p:sp>
    </p:spTree>
    <p:extLst>
      <p:ext uri="{BB962C8B-B14F-4D97-AF65-F5344CB8AC3E}">
        <p14:creationId xmlns:p14="http://schemas.microsoft.com/office/powerpoint/2010/main" val="1887600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8173" y="1076035"/>
            <a:ext cx="6912768" cy="52322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ZA" sz="2800" b="1" dirty="0" smtClean="0">
                <a:ln w="11430"/>
                <a:effectLst>
                  <a:outerShdw blurRad="50800" dist="39000" dir="5460000" algn="tl">
                    <a:srgbClr val="000000">
                      <a:alpha val="38000"/>
                    </a:srgbClr>
                  </a:outerShdw>
                </a:effectLst>
              </a:rPr>
              <a:t>3. Methodology</a:t>
            </a:r>
            <a:endParaRPr lang="en-ZA" sz="2800" b="1" dirty="0">
              <a:ln w="11430"/>
              <a:effectLst>
                <a:outerShdw blurRad="50800" dist="39000" dir="5460000" algn="tl">
                  <a:srgbClr val="000000">
                    <a:alpha val="38000"/>
                  </a:srgbClr>
                </a:outerShdw>
              </a:effectLst>
            </a:endParaRPr>
          </a:p>
        </p:txBody>
      </p:sp>
      <p:sp>
        <p:nvSpPr>
          <p:cNvPr id="4" name="Date Placeholder 3"/>
          <p:cNvSpPr>
            <a:spLocks noGrp="1"/>
          </p:cNvSpPr>
          <p:nvPr>
            <p:ph type="dt" sz="half" idx="10"/>
          </p:nvPr>
        </p:nvSpPr>
        <p:spPr/>
        <p:txBody>
          <a:bodyPr/>
          <a:lstStyle/>
          <a:p>
            <a:fld id="{C473811F-6B6C-46C1-881E-E56626A38261}" type="datetime1">
              <a:rPr lang="en-ZA" smtClean="0"/>
              <a:t>2012-08-23</a:t>
            </a:fld>
            <a:endParaRPr lang="en-ZA"/>
          </a:p>
        </p:txBody>
      </p:sp>
      <p:sp>
        <p:nvSpPr>
          <p:cNvPr id="5" name="Slide Number Placeholder 4"/>
          <p:cNvSpPr>
            <a:spLocks noGrp="1"/>
          </p:cNvSpPr>
          <p:nvPr>
            <p:ph type="sldNum" sz="quarter" idx="12"/>
          </p:nvPr>
        </p:nvSpPr>
        <p:spPr/>
        <p:txBody>
          <a:bodyPr/>
          <a:lstStyle/>
          <a:p>
            <a:fld id="{BAE27E76-9BD8-4885-A159-594B2CF915E4}" type="slidenum">
              <a:rPr lang="en-ZA" smtClean="0"/>
              <a:t>6</a:t>
            </a:fld>
            <a:endParaRPr lang="en-ZA"/>
          </a:p>
        </p:txBody>
      </p:sp>
      <p:sp>
        <p:nvSpPr>
          <p:cNvPr id="2" name="Rectangle 1"/>
          <p:cNvSpPr/>
          <p:nvPr/>
        </p:nvSpPr>
        <p:spPr>
          <a:xfrm>
            <a:off x="1259631" y="1916832"/>
            <a:ext cx="6771309" cy="646331"/>
          </a:xfrm>
          <a:prstGeom prst="rect">
            <a:avLst/>
          </a:prstGeom>
        </p:spPr>
        <p:txBody>
          <a:bodyPr wrap="square">
            <a:spAutoFit/>
          </a:bodyPr>
          <a:lstStyle/>
          <a:p>
            <a:pPr marL="285750" indent="-285750">
              <a:buFont typeface="Courier New" pitchFamily="49" charset="0"/>
              <a:buChar char="o"/>
            </a:pPr>
            <a:r>
              <a:rPr lang="en-ZA" dirty="0"/>
              <a:t>T</a:t>
            </a:r>
            <a:r>
              <a:rPr lang="en-ZA" dirty="0" smtClean="0"/>
              <a:t>he </a:t>
            </a:r>
            <a:r>
              <a:rPr lang="en-ZA" dirty="0"/>
              <a:t>transport behaviour of the pollutants from the source were simulated using PMWIN version 5.3. </a:t>
            </a:r>
          </a:p>
        </p:txBody>
      </p:sp>
      <p:sp>
        <p:nvSpPr>
          <p:cNvPr id="6" name="TextBox 5"/>
          <p:cNvSpPr txBox="1"/>
          <p:nvPr/>
        </p:nvSpPr>
        <p:spPr>
          <a:xfrm>
            <a:off x="1274733" y="2840162"/>
            <a:ext cx="6408712" cy="369332"/>
          </a:xfrm>
          <a:prstGeom prst="rect">
            <a:avLst/>
          </a:prstGeom>
          <a:noFill/>
        </p:spPr>
        <p:txBody>
          <a:bodyPr wrap="square" rtlCol="0">
            <a:spAutoFit/>
          </a:bodyPr>
          <a:lstStyle/>
          <a:p>
            <a:pPr marL="285750" indent="-285750">
              <a:buFont typeface="Courier New" pitchFamily="49" charset="0"/>
              <a:buChar char="o"/>
            </a:pPr>
            <a:r>
              <a:rPr lang="en-ZA" dirty="0" smtClean="0"/>
              <a:t>The model consist of 120x5m columns and 60x5m</a:t>
            </a:r>
            <a:endParaRPr lang="en-ZA" dirty="0"/>
          </a:p>
        </p:txBody>
      </p:sp>
      <p:sp>
        <p:nvSpPr>
          <p:cNvPr id="7" name="TextBox 6"/>
          <p:cNvSpPr txBox="1"/>
          <p:nvPr/>
        </p:nvSpPr>
        <p:spPr>
          <a:xfrm>
            <a:off x="1274733" y="3356992"/>
            <a:ext cx="6177587" cy="646331"/>
          </a:xfrm>
          <a:prstGeom prst="rect">
            <a:avLst/>
          </a:prstGeom>
          <a:noFill/>
        </p:spPr>
        <p:txBody>
          <a:bodyPr wrap="square" rtlCol="0">
            <a:spAutoFit/>
          </a:bodyPr>
          <a:lstStyle/>
          <a:p>
            <a:pPr marL="285750" indent="-285750">
              <a:buFont typeface="Courier New" pitchFamily="49" charset="0"/>
              <a:buChar char="o"/>
            </a:pPr>
            <a:r>
              <a:rPr lang="en-ZA" dirty="0" smtClean="0"/>
              <a:t>Transient simulation flow type was chosen for the model and the default specific storage of 0.0001 [1/L] was used.</a:t>
            </a:r>
            <a:endParaRPr lang="en-ZA" dirty="0"/>
          </a:p>
        </p:txBody>
      </p:sp>
      <p:sp>
        <p:nvSpPr>
          <p:cNvPr id="8" name="TextBox 7"/>
          <p:cNvSpPr txBox="1"/>
          <p:nvPr/>
        </p:nvSpPr>
        <p:spPr>
          <a:xfrm>
            <a:off x="1259631" y="4113092"/>
            <a:ext cx="6408712" cy="646331"/>
          </a:xfrm>
          <a:prstGeom prst="rect">
            <a:avLst/>
          </a:prstGeom>
          <a:noFill/>
        </p:spPr>
        <p:txBody>
          <a:bodyPr wrap="square" rtlCol="0">
            <a:spAutoFit/>
          </a:bodyPr>
          <a:lstStyle/>
          <a:p>
            <a:pPr marL="285750" indent="-285750">
              <a:buFont typeface="Courier New" pitchFamily="49" charset="0"/>
              <a:buChar char="o"/>
            </a:pPr>
            <a:r>
              <a:rPr lang="en-ZA" dirty="0" smtClean="0"/>
              <a:t>The specific yield of the top layer was assumed to be 0.10 and bottom layer was 0.08.</a:t>
            </a:r>
            <a:endParaRPr lang="en-ZA" dirty="0"/>
          </a:p>
        </p:txBody>
      </p:sp>
    </p:spTree>
    <p:extLst>
      <p:ext uri="{BB962C8B-B14F-4D97-AF65-F5344CB8AC3E}">
        <p14:creationId xmlns:p14="http://schemas.microsoft.com/office/powerpoint/2010/main" val="3080291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8173" y="1076035"/>
            <a:ext cx="6912768" cy="52322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ZA" sz="2800" b="1" dirty="0" smtClean="0">
                <a:ln w="11430"/>
                <a:effectLst>
                  <a:outerShdw blurRad="50800" dist="39000" dir="5460000" algn="tl">
                    <a:srgbClr val="000000">
                      <a:alpha val="38000"/>
                    </a:srgbClr>
                  </a:outerShdw>
                </a:effectLst>
              </a:rPr>
              <a:t>3. Methodology</a:t>
            </a:r>
            <a:endParaRPr lang="en-ZA" sz="2800" b="1" dirty="0">
              <a:ln w="11430"/>
              <a:effectLst>
                <a:outerShdw blurRad="50800" dist="39000" dir="5460000" algn="tl">
                  <a:srgbClr val="000000">
                    <a:alpha val="38000"/>
                  </a:srgbClr>
                </a:outerShdw>
              </a:effectLst>
            </a:endParaRPr>
          </a:p>
        </p:txBody>
      </p:sp>
      <p:sp>
        <p:nvSpPr>
          <p:cNvPr id="2" name="Date Placeholder 1"/>
          <p:cNvSpPr>
            <a:spLocks noGrp="1"/>
          </p:cNvSpPr>
          <p:nvPr>
            <p:ph type="dt" sz="half" idx="10"/>
          </p:nvPr>
        </p:nvSpPr>
        <p:spPr/>
        <p:txBody>
          <a:bodyPr/>
          <a:lstStyle/>
          <a:p>
            <a:fld id="{772D608F-3AE5-41BE-B854-742EA8B60E90}" type="datetime1">
              <a:rPr lang="en-ZA" smtClean="0"/>
              <a:t>2012-08-23</a:t>
            </a:fld>
            <a:endParaRPr lang="en-ZA"/>
          </a:p>
        </p:txBody>
      </p:sp>
      <p:sp>
        <p:nvSpPr>
          <p:cNvPr id="4" name="Slide Number Placeholder 3"/>
          <p:cNvSpPr>
            <a:spLocks noGrp="1"/>
          </p:cNvSpPr>
          <p:nvPr>
            <p:ph type="sldNum" sz="quarter" idx="12"/>
          </p:nvPr>
        </p:nvSpPr>
        <p:spPr/>
        <p:txBody>
          <a:bodyPr/>
          <a:lstStyle/>
          <a:p>
            <a:fld id="{BAE27E76-9BD8-4885-A159-594B2CF915E4}" type="slidenum">
              <a:rPr lang="en-ZA" smtClean="0"/>
              <a:t>7</a:t>
            </a:fld>
            <a:endParaRPr lang="en-ZA"/>
          </a:p>
        </p:txBody>
      </p:sp>
      <p:sp>
        <p:nvSpPr>
          <p:cNvPr id="5" name="Rectangle 4"/>
          <p:cNvSpPr/>
          <p:nvPr/>
        </p:nvSpPr>
        <p:spPr>
          <a:xfrm>
            <a:off x="1260345" y="1844824"/>
            <a:ext cx="6408712" cy="923330"/>
          </a:xfrm>
          <a:prstGeom prst="rect">
            <a:avLst/>
          </a:prstGeom>
        </p:spPr>
        <p:txBody>
          <a:bodyPr wrap="square">
            <a:spAutoFit/>
          </a:bodyPr>
          <a:lstStyle/>
          <a:p>
            <a:pPr marL="285750" indent="-285750">
              <a:buFont typeface="Courier New" pitchFamily="49" charset="0"/>
              <a:buChar char="o"/>
            </a:pPr>
            <a:r>
              <a:rPr lang="en-ZA" dirty="0" smtClean="0"/>
              <a:t>Since </a:t>
            </a:r>
            <a:r>
              <a:rPr lang="en-ZA" dirty="0"/>
              <a:t>the thickness of the aquifer and its respective layers were know; the transmissivity of all layer were calculated by formula:</a:t>
            </a:r>
          </a:p>
        </p:txBody>
      </p:sp>
      <mc:AlternateContent xmlns:mc="http://schemas.openxmlformats.org/markup-compatibility/2006" xmlns:a14="http://schemas.microsoft.com/office/drawing/2010/main">
        <mc:Choice Requires="a14">
          <p:sp>
            <p:nvSpPr>
              <p:cNvPr id="6" name="Rectangle 5"/>
              <p:cNvSpPr/>
              <p:nvPr/>
            </p:nvSpPr>
            <p:spPr>
              <a:xfrm>
                <a:off x="3029148" y="2836916"/>
                <a:ext cx="2871106" cy="3947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ZA" i="1">
                              <a:latin typeface="Cambria Math"/>
                            </a:rPr>
                          </m:ctrlPr>
                        </m:sSubPr>
                        <m:e>
                          <m:r>
                            <a:rPr lang="en-ZA" i="1">
                              <a:latin typeface="Cambria Math"/>
                            </a:rPr>
                            <m:t>𝑇</m:t>
                          </m:r>
                        </m:e>
                        <m:sub>
                          <m:r>
                            <a:rPr lang="en-ZA" i="1">
                              <a:latin typeface="Cambria Math"/>
                            </a:rPr>
                            <m:t>𝑙𝑎𝑦𝑒𝑟</m:t>
                          </m:r>
                          <m:r>
                            <a:rPr lang="en-ZA" i="1">
                              <a:latin typeface="Cambria Math"/>
                            </a:rPr>
                            <m:t> 1</m:t>
                          </m:r>
                        </m:sub>
                      </m:sSub>
                      <m:r>
                        <a:rPr lang="en-ZA" i="1">
                          <a:latin typeface="Cambria Math"/>
                        </a:rPr>
                        <m:t>=</m:t>
                      </m:r>
                      <m:sSub>
                        <m:sSubPr>
                          <m:ctrlPr>
                            <a:rPr lang="en-ZA" i="1">
                              <a:latin typeface="Cambria Math"/>
                            </a:rPr>
                          </m:ctrlPr>
                        </m:sSubPr>
                        <m:e>
                          <m:r>
                            <a:rPr lang="en-ZA" i="1">
                              <a:latin typeface="Cambria Math"/>
                            </a:rPr>
                            <m:t>𝐾</m:t>
                          </m:r>
                        </m:e>
                        <m:sub>
                          <m:r>
                            <a:rPr lang="en-ZA" i="1">
                              <a:latin typeface="Cambria Math"/>
                            </a:rPr>
                            <m:t>𝑙𝑎𝑦𝑒𝑟</m:t>
                          </m:r>
                          <m:r>
                            <a:rPr lang="en-ZA" i="1">
                              <a:latin typeface="Cambria Math"/>
                            </a:rPr>
                            <m:t> 1</m:t>
                          </m:r>
                        </m:sub>
                      </m:sSub>
                      <m:r>
                        <a:rPr lang="en-ZA" i="1">
                          <a:latin typeface="Cambria Math"/>
                        </a:rPr>
                        <m:t>×</m:t>
                      </m:r>
                      <m:sSub>
                        <m:sSubPr>
                          <m:ctrlPr>
                            <a:rPr lang="en-ZA" i="1">
                              <a:latin typeface="Cambria Math"/>
                            </a:rPr>
                          </m:ctrlPr>
                        </m:sSubPr>
                        <m:e>
                          <m:r>
                            <a:rPr lang="en-ZA" i="1">
                              <a:latin typeface="Cambria Math"/>
                            </a:rPr>
                            <m:t>𝑏</m:t>
                          </m:r>
                        </m:e>
                        <m:sub>
                          <m:r>
                            <a:rPr lang="en-ZA" i="1">
                              <a:latin typeface="Cambria Math"/>
                            </a:rPr>
                            <m:t>𝑙𝑎𝑦𝑒𝑟</m:t>
                          </m:r>
                          <m:r>
                            <a:rPr lang="en-ZA" i="1">
                              <a:latin typeface="Cambria Math"/>
                            </a:rPr>
                            <m:t> 1</m:t>
                          </m:r>
                        </m:sub>
                      </m:sSub>
                    </m:oMath>
                  </m:oMathPara>
                </a14:m>
                <a:endParaRPr lang="en-ZA" dirty="0"/>
              </a:p>
            </p:txBody>
          </p:sp>
        </mc:Choice>
        <mc:Fallback xmlns="">
          <p:sp>
            <p:nvSpPr>
              <p:cNvPr id="6" name="Rectangle 5"/>
              <p:cNvSpPr>
                <a:spLocks noRot="1" noChangeAspect="1" noMove="1" noResize="1" noEditPoints="1" noAdjustHandles="1" noChangeArrowheads="1" noChangeShapeType="1" noTextEdit="1"/>
              </p:cNvSpPr>
              <p:nvPr/>
            </p:nvSpPr>
            <p:spPr>
              <a:xfrm>
                <a:off x="3029148" y="2836916"/>
                <a:ext cx="2871106" cy="394723"/>
              </a:xfrm>
              <a:prstGeom prst="rect">
                <a:avLst/>
              </a:prstGeom>
              <a:blipFill rotWithShape="1">
                <a:blip r:embed="rId2"/>
                <a:stretch>
                  <a:fillRect b="-9231"/>
                </a:stretch>
              </a:blipFill>
            </p:spPr>
            <p:txBody>
              <a:bodyPr/>
              <a:lstStyle/>
              <a:p>
                <a:r>
                  <a:rPr lang="en-ZA">
                    <a:noFill/>
                  </a:rPr>
                  <a:t> </a:t>
                </a:r>
              </a:p>
            </p:txBody>
          </p:sp>
        </mc:Fallback>
      </mc:AlternateContent>
      <p:sp>
        <p:nvSpPr>
          <p:cNvPr id="7" name="Rectangle 6"/>
          <p:cNvSpPr/>
          <p:nvPr/>
        </p:nvSpPr>
        <p:spPr>
          <a:xfrm>
            <a:off x="2288557" y="3231639"/>
            <a:ext cx="4572000" cy="646331"/>
          </a:xfrm>
          <a:prstGeom prst="rect">
            <a:avLst/>
          </a:prstGeom>
        </p:spPr>
        <p:txBody>
          <a:bodyPr>
            <a:spAutoFit/>
          </a:bodyPr>
          <a:lstStyle/>
          <a:p>
            <a:r>
              <a:rPr lang="en-ZA" dirty="0"/>
              <a:t>	= 8m/day x 30m</a:t>
            </a:r>
          </a:p>
          <a:p>
            <a:r>
              <a:rPr lang="en-ZA" dirty="0"/>
              <a:t>	= </a:t>
            </a:r>
            <a:r>
              <a:rPr lang="en-ZA" b="1" dirty="0">
                <a:solidFill>
                  <a:srgbClr val="FF0000"/>
                </a:solidFill>
              </a:rPr>
              <a:t>240 m^2/day</a:t>
            </a:r>
          </a:p>
        </p:txBody>
      </p:sp>
      <mc:AlternateContent xmlns:mc="http://schemas.openxmlformats.org/markup-compatibility/2006" xmlns:a14="http://schemas.microsoft.com/office/drawing/2010/main">
        <mc:Choice Requires="a14">
          <p:sp>
            <p:nvSpPr>
              <p:cNvPr id="8" name="Rectangle 7"/>
              <p:cNvSpPr/>
              <p:nvPr/>
            </p:nvSpPr>
            <p:spPr>
              <a:xfrm>
                <a:off x="2178701" y="4149080"/>
                <a:ext cx="4572000" cy="948721"/>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n-ZA" i="1">
                              <a:latin typeface="Cambria Math"/>
                            </a:rPr>
                          </m:ctrlPr>
                        </m:sSubPr>
                        <m:e>
                          <m:r>
                            <a:rPr lang="en-ZA" i="1">
                              <a:latin typeface="Cambria Math"/>
                            </a:rPr>
                            <m:t>𝑇</m:t>
                          </m:r>
                        </m:e>
                        <m:sub>
                          <m:r>
                            <a:rPr lang="en-ZA" i="1">
                              <a:latin typeface="Cambria Math"/>
                            </a:rPr>
                            <m:t>𝑙𝑎𝑦𝑒𝑟</m:t>
                          </m:r>
                          <m:r>
                            <a:rPr lang="en-ZA" i="1">
                              <a:latin typeface="Cambria Math"/>
                            </a:rPr>
                            <m:t> 2</m:t>
                          </m:r>
                        </m:sub>
                      </m:sSub>
                      <m:r>
                        <a:rPr lang="en-ZA" i="1">
                          <a:latin typeface="Cambria Math"/>
                        </a:rPr>
                        <m:t>=</m:t>
                      </m:r>
                      <m:sSub>
                        <m:sSubPr>
                          <m:ctrlPr>
                            <a:rPr lang="en-ZA" i="1">
                              <a:latin typeface="Cambria Math"/>
                            </a:rPr>
                          </m:ctrlPr>
                        </m:sSubPr>
                        <m:e>
                          <m:r>
                            <a:rPr lang="en-ZA" i="1">
                              <a:latin typeface="Cambria Math"/>
                            </a:rPr>
                            <m:t>𝐾</m:t>
                          </m:r>
                        </m:e>
                        <m:sub>
                          <m:r>
                            <a:rPr lang="en-ZA" i="1">
                              <a:latin typeface="Cambria Math"/>
                            </a:rPr>
                            <m:t>𝑙𝑎𝑦𝑒𝑟</m:t>
                          </m:r>
                          <m:r>
                            <a:rPr lang="en-ZA" i="1">
                              <a:latin typeface="Cambria Math"/>
                            </a:rPr>
                            <m:t> 2</m:t>
                          </m:r>
                        </m:sub>
                      </m:sSub>
                      <m:r>
                        <a:rPr lang="en-ZA" i="1">
                          <a:latin typeface="Cambria Math"/>
                        </a:rPr>
                        <m:t>×</m:t>
                      </m:r>
                      <m:sSub>
                        <m:sSubPr>
                          <m:ctrlPr>
                            <a:rPr lang="en-ZA" i="1">
                              <a:latin typeface="Cambria Math"/>
                            </a:rPr>
                          </m:ctrlPr>
                        </m:sSubPr>
                        <m:e>
                          <m:r>
                            <a:rPr lang="en-ZA" i="1">
                              <a:latin typeface="Cambria Math"/>
                            </a:rPr>
                            <m:t>𝑏</m:t>
                          </m:r>
                        </m:e>
                        <m:sub>
                          <m:r>
                            <a:rPr lang="en-ZA" i="1">
                              <a:latin typeface="Cambria Math"/>
                            </a:rPr>
                            <m:t>𝑙𝑎𝑦𝑒𝑟</m:t>
                          </m:r>
                          <m:r>
                            <a:rPr lang="en-ZA" i="1">
                              <a:latin typeface="Cambria Math"/>
                            </a:rPr>
                            <m:t> 2</m:t>
                          </m:r>
                        </m:sub>
                      </m:sSub>
                    </m:oMath>
                  </m:oMathPara>
                </a14:m>
                <a:endParaRPr lang="en-ZA" dirty="0"/>
              </a:p>
              <a:p>
                <a:r>
                  <a:rPr lang="en-ZA" dirty="0"/>
                  <a:t>	= 5m/day x 10m</a:t>
                </a:r>
              </a:p>
              <a:p>
                <a:r>
                  <a:rPr lang="en-ZA" dirty="0"/>
                  <a:t>	</a:t>
                </a:r>
                <a:r>
                  <a:rPr lang="en-ZA" b="1" dirty="0">
                    <a:solidFill>
                      <a:srgbClr val="FF0000"/>
                    </a:solidFill>
                  </a:rPr>
                  <a:t>= 50 m^2/day</a:t>
                </a:r>
              </a:p>
            </p:txBody>
          </p:sp>
        </mc:Choice>
        <mc:Fallback xmlns="">
          <p:sp>
            <p:nvSpPr>
              <p:cNvPr id="8" name="Rectangle 7"/>
              <p:cNvSpPr>
                <a:spLocks noRot="1" noChangeAspect="1" noMove="1" noResize="1" noEditPoints="1" noAdjustHandles="1" noChangeArrowheads="1" noChangeShapeType="1" noTextEdit="1"/>
              </p:cNvSpPr>
              <p:nvPr/>
            </p:nvSpPr>
            <p:spPr>
              <a:xfrm>
                <a:off x="2178701" y="4149080"/>
                <a:ext cx="4572000" cy="948721"/>
              </a:xfrm>
              <a:prstGeom prst="rect">
                <a:avLst/>
              </a:prstGeom>
              <a:blipFill rotWithShape="1">
                <a:blip r:embed="rId3"/>
                <a:stretch>
                  <a:fillRect b="-10323"/>
                </a:stretch>
              </a:blipFill>
            </p:spPr>
            <p:txBody>
              <a:bodyPr/>
              <a:lstStyle/>
              <a:p>
                <a:r>
                  <a:rPr lang="en-ZA">
                    <a:noFill/>
                  </a:rPr>
                  <a:t> </a:t>
                </a:r>
              </a:p>
            </p:txBody>
          </p:sp>
        </mc:Fallback>
      </mc:AlternateContent>
    </p:spTree>
    <p:extLst>
      <p:ext uri="{BB962C8B-B14F-4D97-AF65-F5344CB8AC3E}">
        <p14:creationId xmlns:p14="http://schemas.microsoft.com/office/powerpoint/2010/main" val="146377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9000" fill="hold"/>
                                        <p:tgtEl>
                                          <p:spTgt spid="6"/>
                                        </p:tgtEl>
                                        <p:attrNameLst>
                                          <p:attrName>ppt_w</p:attrName>
                                        </p:attrNameLst>
                                      </p:cBhvr>
                                      <p:tavLst>
                                        <p:tav tm="0">
                                          <p:val>
                                            <p:fltVal val="0"/>
                                          </p:val>
                                        </p:tav>
                                        <p:tav tm="100000">
                                          <p:val>
                                            <p:strVal val="#ppt_w"/>
                                          </p:val>
                                        </p:tav>
                                      </p:tavLst>
                                    </p:anim>
                                    <p:anim calcmode="lin" valueType="num">
                                      <p:cBhvr>
                                        <p:cTn id="8" dur="9000" fill="hold"/>
                                        <p:tgtEl>
                                          <p:spTgt spid="6"/>
                                        </p:tgtEl>
                                        <p:attrNameLst>
                                          <p:attrName>ppt_h</p:attrName>
                                        </p:attrNameLst>
                                      </p:cBhvr>
                                      <p:tavLst>
                                        <p:tav tm="0">
                                          <p:val>
                                            <p:fltVal val="0"/>
                                          </p:val>
                                        </p:tav>
                                        <p:tav tm="100000">
                                          <p:val>
                                            <p:strVal val="#ppt_h"/>
                                          </p:val>
                                        </p:tav>
                                      </p:tavLst>
                                    </p:anim>
                                    <p:animEffect transition="in" filter="fade">
                                      <p:cBhvr>
                                        <p:cTn id="9" dur="9000"/>
                                        <p:tgtEl>
                                          <p:spTgt spid="6"/>
                                        </p:tgtEl>
                                      </p:cBhvr>
                                    </p:animEffect>
                                  </p:childTnLst>
                                </p:cTn>
                              </p:par>
                            </p:childTnLst>
                          </p:cTn>
                        </p:par>
                        <p:par>
                          <p:cTn id="10" fill="hold">
                            <p:stCondLst>
                              <p:cond delay="90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0" fill="hold"/>
                                        <p:tgtEl>
                                          <p:spTgt spid="7"/>
                                        </p:tgtEl>
                                        <p:attrNameLst>
                                          <p:attrName>ppt_w</p:attrName>
                                        </p:attrNameLst>
                                      </p:cBhvr>
                                      <p:tavLst>
                                        <p:tav tm="0">
                                          <p:val>
                                            <p:fltVal val="0"/>
                                          </p:val>
                                        </p:tav>
                                        <p:tav tm="100000">
                                          <p:val>
                                            <p:strVal val="#ppt_w"/>
                                          </p:val>
                                        </p:tav>
                                      </p:tavLst>
                                    </p:anim>
                                    <p:anim calcmode="lin" valueType="num">
                                      <p:cBhvr>
                                        <p:cTn id="14" dur="5000" fill="hold"/>
                                        <p:tgtEl>
                                          <p:spTgt spid="7"/>
                                        </p:tgtEl>
                                        <p:attrNameLst>
                                          <p:attrName>ppt_h</p:attrName>
                                        </p:attrNameLst>
                                      </p:cBhvr>
                                      <p:tavLst>
                                        <p:tav tm="0">
                                          <p:val>
                                            <p:fltVal val="0"/>
                                          </p:val>
                                        </p:tav>
                                        <p:tav tm="100000">
                                          <p:val>
                                            <p:strVal val="#ppt_h"/>
                                          </p:val>
                                        </p:tav>
                                      </p:tavLst>
                                    </p:anim>
                                    <p:animEffect transition="in" filter="fade">
                                      <p:cBhvr>
                                        <p:cTn id="15" dur="5000"/>
                                        <p:tgtEl>
                                          <p:spTgt spid="7"/>
                                        </p:tgtEl>
                                      </p:cBhvr>
                                    </p:animEffect>
                                  </p:childTnLst>
                                </p:cTn>
                              </p:par>
                            </p:childTnLst>
                          </p:cTn>
                        </p:par>
                        <p:par>
                          <p:cTn id="16" fill="hold">
                            <p:stCondLst>
                              <p:cond delay="140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6000" fill="hold"/>
                                        <p:tgtEl>
                                          <p:spTgt spid="8"/>
                                        </p:tgtEl>
                                        <p:attrNameLst>
                                          <p:attrName>ppt_w</p:attrName>
                                        </p:attrNameLst>
                                      </p:cBhvr>
                                      <p:tavLst>
                                        <p:tav tm="0">
                                          <p:val>
                                            <p:fltVal val="0"/>
                                          </p:val>
                                        </p:tav>
                                        <p:tav tm="100000">
                                          <p:val>
                                            <p:strVal val="#ppt_w"/>
                                          </p:val>
                                        </p:tav>
                                      </p:tavLst>
                                    </p:anim>
                                    <p:anim calcmode="lin" valueType="num">
                                      <p:cBhvr>
                                        <p:cTn id="20" dur="6000" fill="hold"/>
                                        <p:tgtEl>
                                          <p:spTgt spid="8"/>
                                        </p:tgtEl>
                                        <p:attrNameLst>
                                          <p:attrName>ppt_h</p:attrName>
                                        </p:attrNameLst>
                                      </p:cBhvr>
                                      <p:tavLst>
                                        <p:tav tm="0">
                                          <p:val>
                                            <p:fltVal val="0"/>
                                          </p:val>
                                        </p:tav>
                                        <p:tav tm="100000">
                                          <p:val>
                                            <p:strVal val="#ppt_h"/>
                                          </p:val>
                                        </p:tav>
                                      </p:tavLst>
                                    </p:anim>
                                    <p:animEffect transition="in" filter="fade">
                                      <p:cBhvr>
                                        <p:cTn id="21" dur="6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8173" y="1076035"/>
            <a:ext cx="6912768" cy="52322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ZA" sz="2800" b="1" dirty="0" smtClean="0">
                <a:ln w="11430"/>
                <a:effectLst>
                  <a:outerShdw blurRad="50800" dist="39000" dir="5460000" algn="tl">
                    <a:srgbClr val="000000">
                      <a:alpha val="38000"/>
                    </a:srgbClr>
                  </a:outerShdw>
                </a:effectLst>
              </a:rPr>
              <a:t>3. Methodology</a:t>
            </a:r>
            <a:endParaRPr lang="en-ZA" sz="2800" b="1" dirty="0">
              <a:ln w="11430"/>
              <a:effectLst>
                <a:outerShdw blurRad="50800" dist="39000" dir="5460000" algn="tl">
                  <a:srgbClr val="000000">
                    <a:alpha val="38000"/>
                  </a:srgbClr>
                </a:outerShdw>
              </a:effectLst>
            </a:endParaRPr>
          </a:p>
        </p:txBody>
      </p:sp>
      <p:sp>
        <p:nvSpPr>
          <p:cNvPr id="2" name="Date Placeholder 1"/>
          <p:cNvSpPr>
            <a:spLocks noGrp="1"/>
          </p:cNvSpPr>
          <p:nvPr>
            <p:ph type="dt" sz="half" idx="10"/>
          </p:nvPr>
        </p:nvSpPr>
        <p:spPr/>
        <p:txBody>
          <a:bodyPr/>
          <a:lstStyle/>
          <a:p>
            <a:fld id="{772D608F-3AE5-41BE-B854-742EA8B60E90}" type="datetime1">
              <a:rPr lang="en-ZA" smtClean="0"/>
              <a:t>2012-08-23</a:t>
            </a:fld>
            <a:endParaRPr lang="en-ZA" dirty="0"/>
          </a:p>
        </p:txBody>
      </p:sp>
      <p:sp>
        <p:nvSpPr>
          <p:cNvPr id="4" name="Slide Number Placeholder 3"/>
          <p:cNvSpPr>
            <a:spLocks noGrp="1"/>
          </p:cNvSpPr>
          <p:nvPr>
            <p:ph type="sldNum" sz="quarter" idx="12"/>
          </p:nvPr>
        </p:nvSpPr>
        <p:spPr/>
        <p:txBody>
          <a:bodyPr/>
          <a:lstStyle/>
          <a:p>
            <a:fld id="{BAE27E76-9BD8-4885-A159-594B2CF915E4}" type="slidenum">
              <a:rPr lang="en-ZA" smtClean="0"/>
              <a:t>8</a:t>
            </a:fld>
            <a:endParaRPr lang="en-ZA"/>
          </a:p>
        </p:txBody>
      </p:sp>
      <p:sp>
        <p:nvSpPr>
          <p:cNvPr id="9" name="TextBox 8"/>
          <p:cNvSpPr txBox="1"/>
          <p:nvPr/>
        </p:nvSpPr>
        <p:spPr>
          <a:xfrm>
            <a:off x="1331639" y="1916832"/>
            <a:ext cx="6699302" cy="923330"/>
          </a:xfrm>
          <a:prstGeom prst="rect">
            <a:avLst/>
          </a:prstGeom>
          <a:noFill/>
        </p:spPr>
        <p:txBody>
          <a:bodyPr wrap="square" rtlCol="0">
            <a:spAutoFit/>
          </a:bodyPr>
          <a:lstStyle/>
          <a:p>
            <a:pPr marL="285750" indent="-285750">
              <a:buFont typeface="Courier New" pitchFamily="49" charset="0"/>
              <a:buChar char="o"/>
            </a:pPr>
            <a:r>
              <a:rPr lang="en-ZA" dirty="0" smtClean="0"/>
              <a:t>The vertical hydraulic conductivities of the top and bottom layers were assumed to be 10% of their horizontal hydraulic conductivity.</a:t>
            </a:r>
            <a:endParaRPr lang="en-ZA" dirty="0"/>
          </a:p>
        </p:txBody>
      </p:sp>
      <p:sp>
        <p:nvSpPr>
          <p:cNvPr id="10" name="TextBox 9"/>
          <p:cNvSpPr txBox="1"/>
          <p:nvPr/>
        </p:nvSpPr>
        <p:spPr>
          <a:xfrm>
            <a:off x="1316118" y="2840162"/>
            <a:ext cx="6480722" cy="646331"/>
          </a:xfrm>
          <a:prstGeom prst="rect">
            <a:avLst/>
          </a:prstGeom>
          <a:noFill/>
        </p:spPr>
        <p:txBody>
          <a:bodyPr wrap="square" rtlCol="0">
            <a:spAutoFit/>
          </a:bodyPr>
          <a:lstStyle/>
          <a:p>
            <a:pPr marL="285750" indent="-285750">
              <a:buFont typeface="Courier New" pitchFamily="49" charset="0"/>
              <a:buChar char="o"/>
            </a:pPr>
            <a:r>
              <a:rPr lang="en-ZA" dirty="0" smtClean="0"/>
              <a:t>The vertical leakance  of the top layer was assumed to be 0.000001.</a:t>
            </a:r>
            <a:endParaRPr lang="en-ZA" dirty="0"/>
          </a:p>
        </p:txBody>
      </p:sp>
      <p:sp>
        <p:nvSpPr>
          <p:cNvPr id="11" name="TextBox 10"/>
          <p:cNvSpPr txBox="1"/>
          <p:nvPr/>
        </p:nvSpPr>
        <p:spPr>
          <a:xfrm>
            <a:off x="1318496" y="3526315"/>
            <a:ext cx="6480721" cy="646331"/>
          </a:xfrm>
          <a:prstGeom prst="rect">
            <a:avLst/>
          </a:prstGeom>
          <a:noFill/>
        </p:spPr>
        <p:txBody>
          <a:bodyPr wrap="square" rtlCol="0">
            <a:spAutoFit/>
          </a:bodyPr>
          <a:lstStyle/>
          <a:p>
            <a:pPr marL="285750" indent="-285750">
              <a:buFont typeface="Courier New" pitchFamily="49" charset="0"/>
              <a:buChar char="o"/>
            </a:pPr>
            <a:r>
              <a:rPr lang="en-ZA" dirty="0" smtClean="0"/>
              <a:t>The drain cell at the gate of the funnel was placed in cell coordinates of (100, 33).</a:t>
            </a:r>
            <a:endParaRPr lang="en-ZA" dirty="0"/>
          </a:p>
        </p:txBody>
      </p:sp>
      <p:sp>
        <p:nvSpPr>
          <p:cNvPr id="12" name="TextBox 11"/>
          <p:cNvSpPr txBox="1"/>
          <p:nvPr/>
        </p:nvSpPr>
        <p:spPr>
          <a:xfrm>
            <a:off x="1331638" y="4176482"/>
            <a:ext cx="6480721" cy="646331"/>
          </a:xfrm>
          <a:prstGeom prst="rect">
            <a:avLst/>
          </a:prstGeom>
          <a:noFill/>
        </p:spPr>
        <p:txBody>
          <a:bodyPr wrap="square" rtlCol="0">
            <a:spAutoFit/>
          </a:bodyPr>
          <a:lstStyle/>
          <a:p>
            <a:pPr marL="285750" indent="-285750">
              <a:buFont typeface="Courier New" pitchFamily="49" charset="0"/>
              <a:buChar char="o"/>
            </a:pPr>
            <a:r>
              <a:rPr lang="en-ZA" dirty="0" smtClean="0"/>
              <a:t>The conductance of the flow barrier assumed to be 1x10</a:t>
            </a:r>
            <a:r>
              <a:rPr lang="en-ZA" baseline="30000" dirty="0" smtClean="0"/>
              <a:t>-7</a:t>
            </a:r>
            <a:r>
              <a:rPr lang="en-ZA" dirty="0" smtClean="0"/>
              <a:t> m/day and the thickness of the barrier was 1m.</a:t>
            </a:r>
            <a:endParaRPr lang="en-ZA" dirty="0"/>
          </a:p>
        </p:txBody>
      </p:sp>
    </p:spTree>
    <p:extLst>
      <p:ext uri="{BB962C8B-B14F-4D97-AF65-F5344CB8AC3E}">
        <p14:creationId xmlns:p14="http://schemas.microsoft.com/office/powerpoint/2010/main" val="4221656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8173" y="908720"/>
            <a:ext cx="6912768" cy="52322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ZA" sz="2800" b="1" dirty="0" smtClean="0">
                <a:ln w="11430"/>
                <a:effectLst>
                  <a:outerShdw blurRad="50800" dist="39000" dir="5460000" algn="tl">
                    <a:srgbClr val="000000">
                      <a:alpha val="38000"/>
                    </a:srgbClr>
                  </a:outerShdw>
                </a:effectLst>
              </a:rPr>
              <a:t>4. Results and discussion</a:t>
            </a:r>
            <a:endParaRPr lang="en-ZA" sz="2800" b="1" dirty="0">
              <a:ln w="11430"/>
              <a:effectLst>
                <a:outerShdw blurRad="50800" dist="39000" dir="5460000" algn="tl">
                  <a:srgbClr val="000000">
                    <a:alpha val="38000"/>
                  </a:srgbClr>
                </a:outerShdw>
              </a:effectLst>
            </a:endParaRPr>
          </a:p>
        </p:txBody>
      </p:sp>
      <p:sp>
        <p:nvSpPr>
          <p:cNvPr id="3" name="Date Placeholder 2"/>
          <p:cNvSpPr>
            <a:spLocks noGrp="1"/>
          </p:cNvSpPr>
          <p:nvPr>
            <p:ph type="dt" sz="half" idx="10"/>
          </p:nvPr>
        </p:nvSpPr>
        <p:spPr/>
        <p:txBody>
          <a:bodyPr/>
          <a:lstStyle/>
          <a:p>
            <a:fld id="{1924A017-663B-476B-8ED6-F2964E2CF428}" type="datetime1">
              <a:rPr lang="en-ZA" smtClean="0"/>
              <a:t>2012-08-23</a:t>
            </a:fld>
            <a:endParaRPr lang="en-ZA"/>
          </a:p>
        </p:txBody>
      </p:sp>
      <p:sp>
        <p:nvSpPr>
          <p:cNvPr id="4" name="Slide Number Placeholder 3"/>
          <p:cNvSpPr>
            <a:spLocks noGrp="1"/>
          </p:cNvSpPr>
          <p:nvPr>
            <p:ph type="sldNum" sz="quarter" idx="12"/>
          </p:nvPr>
        </p:nvSpPr>
        <p:spPr/>
        <p:txBody>
          <a:bodyPr/>
          <a:lstStyle/>
          <a:p>
            <a:fld id="{BAE27E76-9BD8-4885-A159-594B2CF915E4}" type="slidenum">
              <a:rPr lang="en-ZA" smtClean="0"/>
              <a:t>9</a:t>
            </a:fld>
            <a:endParaRPr lang="en-ZA"/>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542694" y="1599255"/>
            <a:ext cx="6057900" cy="39899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1542694" y="5589450"/>
            <a:ext cx="6057900" cy="553998"/>
          </a:xfrm>
          <a:prstGeom prst="rect">
            <a:avLst/>
          </a:prstGeom>
          <a:noFill/>
        </p:spPr>
        <p:txBody>
          <a:bodyPr wrap="square" rtlCol="0">
            <a:spAutoFit/>
          </a:bodyPr>
          <a:lstStyle/>
          <a:p>
            <a:r>
              <a:rPr lang="en-ZA" sz="1000" b="1" dirty="0"/>
              <a:t>Figure </a:t>
            </a:r>
            <a:r>
              <a:rPr lang="en-ZA" sz="1000" b="1" dirty="0" smtClean="0"/>
              <a:t>1 A</a:t>
            </a:r>
            <a:r>
              <a:rPr lang="en-ZA" sz="1000" b="1" dirty="0"/>
              <a:t>:</a:t>
            </a:r>
            <a:r>
              <a:rPr lang="en-ZA" sz="1000" dirty="0"/>
              <a:t> shows the pollutants transport behaviour results when the flow barrier is 130m wide. </a:t>
            </a:r>
            <a:r>
              <a:rPr lang="en-ZA" sz="1000" b="1" dirty="0"/>
              <a:t>B:</a:t>
            </a:r>
            <a:r>
              <a:rPr lang="en-ZA" sz="1000" dirty="0"/>
              <a:t> shows the pollutants transport behaviour results when the flow barrier is 220m wide. </a:t>
            </a:r>
            <a:r>
              <a:rPr lang="en-ZA" sz="1000" b="1" dirty="0"/>
              <a:t>C: </a:t>
            </a:r>
            <a:r>
              <a:rPr lang="en-ZA" sz="1000" dirty="0"/>
              <a:t>shows the pollutants transport behaviour results when the flow barrier is 260m wide.</a:t>
            </a:r>
          </a:p>
        </p:txBody>
      </p:sp>
      <p:sp>
        <p:nvSpPr>
          <p:cNvPr id="7" name="Right Arrow 6"/>
          <p:cNvSpPr/>
          <p:nvPr/>
        </p:nvSpPr>
        <p:spPr>
          <a:xfrm>
            <a:off x="2267744" y="2420888"/>
            <a:ext cx="93610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ight Arrow 7"/>
          <p:cNvSpPr/>
          <p:nvPr/>
        </p:nvSpPr>
        <p:spPr>
          <a:xfrm>
            <a:off x="5076056" y="2420888"/>
            <a:ext cx="122413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ight Arrow 8"/>
          <p:cNvSpPr/>
          <p:nvPr/>
        </p:nvSpPr>
        <p:spPr>
          <a:xfrm>
            <a:off x="3203848" y="4365104"/>
            <a:ext cx="1370709"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Flowchart: Connector 9"/>
          <p:cNvSpPr/>
          <p:nvPr/>
        </p:nvSpPr>
        <p:spPr>
          <a:xfrm>
            <a:off x="3491880" y="1988840"/>
            <a:ext cx="144016" cy="288032"/>
          </a:xfrm>
          <a:prstGeom prst="flowChartConnector">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Flowchart: Connector 10"/>
          <p:cNvSpPr/>
          <p:nvPr/>
        </p:nvSpPr>
        <p:spPr>
          <a:xfrm>
            <a:off x="3491880" y="2835157"/>
            <a:ext cx="144016" cy="216024"/>
          </a:xfrm>
          <a:prstGeom prst="flowChartConnector">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Flowchart: Connector 11"/>
          <p:cNvSpPr/>
          <p:nvPr/>
        </p:nvSpPr>
        <p:spPr>
          <a:xfrm flipH="1">
            <a:off x="6300192" y="1844824"/>
            <a:ext cx="189734" cy="288032"/>
          </a:xfrm>
          <a:prstGeom prst="flowChartConnector">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Flowchart: Connector 12"/>
          <p:cNvSpPr/>
          <p:nvPr/>
        </p:nvSpPr>
        <p:spPr>
          <a:xfrm>
            <a:off x="6306191" y="2943169"/>
            <a:ext cx="193165" cy="269807"/>
          </a:xfrm>
          <a:prstGeom prst="flowChartConnector">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Flowchart: Connector 13"/>
          <p:cNvSpPr/>
          <p:nvPr/>
        </p:nvSpPr>
        <p:spPr>
          <a:xfrm>
            <a:off x="4716016" y="3759696"/>
            <a:ext cx="144016" cy="216024"/>
          </a:xfrm>
          <a:prstGeom prst="flowChartConnector">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Flowchart: Connector 14"/>
          <p:cNvSpPr/>
          <p:nvPr/>
        </p:nvSpPr>
        <p:spPr>
          <a:xfrm>
            <a:off x="4716016" y="5013176"/>
            <a:ext cx="144016" cy="216024"/>
          </a:xfrm>
          <a:prstGeom prst="flowChartConnector">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8" name="Straight Arrow Connector 17"/>
          <p:cNvCxnSpPr/>
          <p:nvPr/>
        </p:nvCxnSpPr>
        <p:spPr>
          <a:xfrm>
            <a:off x="3563888" y="2276872"/>
            <a:ext cx="0" cy="589921"/>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3" idx="0"/>
          </p:cNvCxnSpPr>
          <p:nvPr/>
        </p:nvCxnSpPr>
        <p:spPr>
          <a:xfrm>
            <a:off x="6402773" y="2132856"/>
            <a:ext cx="1" cy="810313"/>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788024" y="3975720"/>
            <a:ext cx="0" cy="1037456"/>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029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6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60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6000"/>
                                        <p:tgtEl>
                                          <p:spTgt spid="7"/>
                                        </p:tgtEl>
                                      </p:cBhvr>
                                    </p:animEffect>
                                  </p:childTnLst>
                                </p:cTn>
                              </p:par>
                            </p:childTnLst>
                          </p:cTn>
                        </p:par>
                        <p:par>
                          <p:cTn id="14" fill="hold">
                            <p:stCondLst>
                              <p:cond delay="60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3000"/>
                                        <p:tgtEl>
                                          <p:spTgt spid="15"/>
                                        </p:tgtEl>
                                      </p:cBhvr>
                                    </p:animEffect>
                                  </p:childTnLst>
                                </p:cTn>
                              </p:par>
                            </p:childTnLst>
                          </p:cTn>
                        </p:par>
                        <p:par>
                          <p:cTn id="18" fill="hold">
                            <p:stCondLst>
                              <p:cond delay="9000"/>
                            </p:stCondLst>
                            <p:childTnLst>
                              <p:par>
                                <p:cTn id="19" presetID="10"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3000"/>
                                        <p:tgtEl>
                                          <p:spTgt spid="14"/>
                                        </p:tgtEl>
                                      </p:cBhvr>
                                    </p:animEffect>
                                  </p:childTnLst>
                                </p:cTn>
                              </p:par>
                            </p:childTnLst>
                          </p:cTn>
                        </p:par>
                        <p:par>
                          <p:cTn id="22" fill="hold">
                            <p:stCondLst>
                              <p:cond delay="120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3000"/>
                                        <p:tgtEl>
                                          <p:spTgt spid="11"/>
                                        </p:tgtEl>
                                      </p:cBhvr>
                                    </p:animEffect>
                                  </p:childTnLst>
                                </p:cTn>
                              </p:par>
                            </p:childTnLst>
                          </p:cTn>
                        </p:par>
                        <p:par>
                          <p:cTn id="26" fill="hold">
                            <p:stCondLst>
                              <p:cond delay="150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3000"/>
                                        <p:tgtEl>
                                          <p:spTgt spid="10"/>
                                        </p:tgtEl>
                                      </p:cBhvr>
                                    </p:animEffect>
                                  </p:childTnLst>
                                </p:cTn>
                              </p:par>
                            </p:childTnLst>
                          </p:cTn>
                        </p:par>
                        <p:par>
                          <p:cTn id="30" fill="hold">
                            <p:stCondLst>
                              <p:cond delay="18000"/>
                            </p:stCondLst>
                            <p:childTnLst>
                              <p:par>
                                <p:cTn id="31" presetID="10"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3000"/>
                                        <p:tgtEl>
                                          <p:spTgt spid="12"/>
                                        </p:tgtEl>
                                      </p:cBhvr>
                                    </p:animEffect>
                                  </p:childTnLst>
                                </p:cTn>
                              </p:par>
                            </p:childTnLst>
                          </p:cTn>
                        </p:par>
                        <p:par>
                          <p:cTn id="34" fill="hold">
                            <p:stCondLst>
                              <p:cond delay="21000"/>
                            </p:stCondLst>
                            <p:childTnLst>
                              <p:par>
                                <p:cTn id="35" presetID="10"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3000"/>
                                        <p:tgtEl>
                                          <p:spTgt spid="13"/>
                                        </p:tgtEl>
                                      </p:cBhvr>
                                    </p:animEffect>
                                  </p:childTnLst>
                                </p:cTn>
                              </p:par>
                            </p:childTnLst>
                          </p:cTn>
                        </p:par>
                        <p:par>
                          <p:cTn id="38" fill="hold">
                            <p:stCondLst>
                              <p:cond delay="24000"/>
                            </p:stCondLst>
                            <p:childTnLst>
                              <p:par>
                                <p:cTn id="39" presetID="10" presetClass="entr" presetSubtype="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6000"/>
                                        <p:tgtEl>
                                          <p:spTgt spid="18"/>
                                        </p:tgtEl>
                                      </p:cBhvr>
                                    </p:animEffect>
                                  </p:childTnLst>
                                </p:cTn>
                              </p:par>
                            </p:childTnLst>
                          </p:cTn>
                        </p:par>
                        <p:par>
                          <p:cTn id="42" fill="hold">
                            <p:stCondLst>
                              <p:cond delay="30000"/>
                            </p:stCondLst>
                            <p:childTnLst>
                              <p:par>
                                <p:cTn id="43" presetID="10" presetClass="entr" presetSubtype="0"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6000"/>
                                        <p:tgtEl>
                                          <p:spTgt spid="21"/>
                                        </p:tgtEl>
                                      </p:cBhvr>
                                    </p:animEffect>
                                  </p:childTnLst>
                                </p:cTn>
                              </p:par>
                            </p:childTnLst>
                          </p:cTn>
                        </p:par>
                        <p:par>
                          <p:cTn id="46" fill="hold">
                            <p:stCondLst>
                              <p:cond delay="36000"/>
                            </p:stCondLst>
                            <p:childTnLst>
                              <p:par>
                                <p:cTn id="47" presetID="10" presetClass="entr" presetSubtype="0"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6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452</TotalTime>
  <Words>828</Words>
  <Application>Microsoft Office PowerPoint</Application>
  <PresentationFormat>On-screen Show (4:3)</PresentationFormat>
  <Paragraphs>100</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Pushpin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28234422</dc:creator>
  <cp:lastModifiedBy>28234422</cp:lastModifiedBy>
  <cp:revision>40</cp:revision>
  <dcterms:created xsi:type="dcterms:W3CDTF">2012-08-22T13:08:38Z</dcterms:created>
  <dcterms:modified xsi:type="dcterms:W3CDTF">2012-08-23T06:20:15Z</dcterms:modified>
</cp:coreProperties>
</file>